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3" r:id="rId4"/>
    <p:sldMasterId id="2147483701" r:id="rId5"/>
  </p:sldMasterIdLst>
  <p:notesMasterIdLst>
    <p:notesMasterId r:id="rId19"/>
  </p:notesMasterIdLst>
  <p:handoutMasterIdLst>
    <p:handoutMasterId r:id="rId20"/>
  </p:handoutMasterIdLst>
  <p:sldIdLst>
    <p:sldId id="374" r:id="rId6"/>
    <p:sldId id="1055" r:id="rId7"/>
    <p:sldId id="1002" r:id="rId8"/>
    <p:sldId id="1046" r:id="rId9"/>
    <p:sldId id="1051" r:id="rId10"/>
    <p:sldId id="1042" r:id="rId11"/>
    <p:sldId id="1052" r:id="rId12"/>
    <p:sldId id="1054" r:id="rId13"/>
    <p:sldId id="1047" r:id="rId14"/>
    <p:sldId id="1056" r:id="rId15"/>
    <p:sldId id="1057" r:id="rId16"/>
    <p:sldId id="1058" r:id="rId17"/>
    <p:sldId id="932" r:id="rId18"/>
  </p:sldIdLst>
  <p:sldSz cx="12192000" cy="6858000"/>
  <p:notesSz cx="7104063" cy="10234613"/>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880409-AF3E-2150-1C8F-0B91721856CA}" name="Dainis Jaševs" initials="DJ" userId="S::dainisj@sprk.gov.lv::a4ed486e-ada1-4d0f-88ac-966354613b02" providerId="AD"/>
  <p188:author id="{32C28B66-EF47-066F-FEB2-4A2326DB2B0E}" name="Edgars Kavals" initials="EK" userId="Edgars Kavals" providerId="None"/>
  <p188:author id="{57163385-B89B-4604-A00C-685FFFF665B2}" name="Svetlana Vītola" initials="SV" userId="Svetlana Vītola" providerId="None"/>
  <p188:author id="{E4BFC4D7-96FD-7BFC-8244-F71FD08C1566}" name="Viesturs Kadiķis" initials="VK" userId="S::viestursk@sprk.gov.lv::be287282-e560-4342-80f6-bedd5866d838" providerId="AD"/>
  <p188:author id="{CE26E8EB-C71D-C76A-ECB5-A928F97FCED2}" name="Jānis Negribs" initials="JN" userId="S::JanisN@sprk.gov.lv::6083318f-0000-437a-a415-d74f6e4e05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Viesturs Kadiķis" initials="VK" lastIdx="7" clrIdx="2">
    <p:extLst>
      <p:ext uri="{19B8F6BF-5375-455C-9EA6-DF929625EA0E}">
        <p15:presenceInfo xmlns:p15="http://schemas.microsoft.com/office/powerpoint/2012/main" userId="S::viestursk@sprk.gov.lv::be287282-e560-4342-80f6-bedd5866d838" providerId="AD"/>
      </p:ext>
    </p:extLst>
  </p:cmAuthor>
  <p:cmAuthor id="4" name="Edgars Kavals" initials="EK" lastIdx="2" clrIdx="3">
    <p:extLst>
      <p:ext uri="{19B8F6BF-5375-455C-9EA6-DF929625EA0E}">
        <p15:presenceInfo xmlns:p15="http://schemas.microsoft.com/office/powerpoint/2012/main" userId="Edgars Kavals" providerId="None"/>
      </p:ext>
    </p:extLst>
  </p:cmAuthor>
  <p:cmAuthor id="5" name="Svetlana Vītola" initials="SV" lastIdx="1" clrIdx="4">
    <p:extLst>
      <p:ext uri="{19B8F6BF-5375-455C-9EA6-DF929625EA0E}">
        <p15:presenceInfo xmlns:p15="http://schemas.microsoft.com/office/powerpoint/2012/main" userId="Svetlana Vīto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D"/>
    <a:srgbClr val="003C64"/>
    <a:srgbClr val="005690"/>
    <a:srgbClr val="F8C001"/>
    <a:srgbClr val="FFFFFF"/>
    <a:srgbClr val="003E6B"/>
    <a:srgbClr val="C6D7E3"/>
    <a:srgbClr val="E6E6E6"/>
    <a:srgbClr val="F7F7F7"/>
    <a:srgbClr val="72B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Gaišs stils 1 - izcēlum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Vidējs stils 4 - izcēlum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Dizaina stils 1 - izcēlum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Gaišs stils 1 - izcēlum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Gaišs stils 3 - izcēlum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Vidējs stils 1 - izcēlum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Vidējs stils 1 - izcēlum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Vidējs stils 3 - izcēlum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3792" autoAdjust="0"/>
  </p:normalViewPr>
  <p:slideViewPr>
    <p:cSldViewPr snapToGrid="0">
      <p:cViewPr varScale="1">
        <p:scale>
          <a:sx n="62" d="100"/>
          <a:sy n="62" d="100"/>
        </p:scale>
        <p:origin x="980" y="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ānis Negribs" userId="6083318f-0000-437a-a415-d74f6e4e05d6" providerId="ADAL" clId="{AAF205FE-C997-454D-87B2-609B4DDD2A0B}"/>
    <pc:docChg chg="modSld">
      <pc:chgData name="Jānis Negribs" userId="6083318f-0000-437a-a415-d74f6e4e05d6" providerId="ADAL" clId="{AAF205FE-C997-454D-87B2-609B4DDD2A0B}" dt="2023-09-06T08:19:44.015" v="0" actId="6549"/>
      <pc:docMkLst>
        <pc:docMk/>
      </pc:docMkLst>
      <pc:sldChg chg="modSp mod">
        <pc:chgData name="Jānis Negribs" userId="6083318f-0000-437a-a415-d74f6e4e05d6" providerId="ADAL" clId="{AAF205FE-C997-454D-87B2-609B4DDD2A0B}" dt="2023-09-06T08:19:44.015" v="0" actId="6549"/>
        <pc:sldMkLst>
          <pc:docMk/>
          <pc:sldMk cId="4292049889" sldId="1051"/>
        </pc:sldMkLst>
        <pc:graphicFrameChg chg="modGraphic">
          <ac:chgData name="Jānis Negribs" userId="6083318f-0000-437a-a415-d74f6e4e05d6" providerId="ADAL" clId="{AAF205FE-C997-454D-87B2-609B4DDD2A0B}" dt="2023-09-06T08:19:44.015" v="0" actId="6549"/>
          <ac:graphicFrameMkLst>
            <pc:docMk/>
            <pc:sldMk cId="4292049889" sldId="1051"/>
            <ac:graphicFrameMk id="15" creationId="{0A3B2DBB-B537-949E-6326-E1CA340A92AA}"/>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E4F76-0F39-4A3D-9764-7AE36C792761}" type="doc">
      <dgm:prSet loTypeId="urn:microsoft.com/office/officeart/2005/8/layout/vList3" loCatId="picture" qsTypeId="urn:microsoft.com/office/officeart/2005/8/quickstyle/simple5" qsCatId="simple" csTypeId="urn:microsoft.com/office/officeart/2005/8/colors/accent0_2" csCatId="mainScheme" phldr="1"/>
      <dgm:spPr/>
      <dgm:t>
        <a:bodyPr/>
        <a:lstStyle/>
        <a:p>
          <a:endParaRPr lang="lv-LV"/>
        </a:p>
      </dgm:t>
    </dgm:pt>
    <dgm:pt modelId="{79B3BA99-6454-44E0-BFAC-E59B615564CB}">
      <dgm:prSet phldrT="[Teksts]" custT="1"/>
      <dgm:spPr/>
      <dgm:t>
        <a:bodyPr/>
        <a:lstStyle/>
        <a:p>
          <a:pPr algn="just"/>
          <a:r>
            <a:rPr lang="lv-LV" sz="2800" b="0" dirty="0">
              <a:latin typeface="Tahoma" panose="020B0604030504040204" pitchFamily="34" charset="0"/>
              <a:ea typeface="Tahoma" panose="020B0604030504040204" pitchFamily="34" charset="0"/>
              <a:cs typeface="Tahoma" panose="020B0604030504040204" pitchFamily="34" charset="0"/>
            </a:rPr>
            <a:t>Tarifu pieauguma/izmaiņu pamatojums</a:t>
          </a:r>
        </a:p>
      </dgm:t>
    </dgm:pt>
    <dgm:pt modelId="{B235C95D-0BA1-4551-B8B7-17C2ED6F88DC}" type="parTrans" cxnId="{E2410BC3-94C3-4326-95B5-C644BFA181F1}">
      <dgm:prSet/>
      <dgm:spPr/>
      <dgm:t>
        <a:bodyPr/>
        <a:lstStyle/>
        <a:p>
          <a:endParaRPr lang="lv-LV" sz="1800"/>
        </a:p>
      </dgm:t>
    </dgm:pt>
    <dgm:pt modelId="{47FB7E7E-43F7-4BC2-9A50-DD41FD3F9E56}" type="sibTrans" cxnId="{E2410BC3-94C3-4326-95B5-C644BFA181F1}">
      <dgm:prSet/>
      <dgm:spPr/>
      <dgm:t>
        <a:bodyPr/>
        <a:lstStyle/>
        <a:p>
          <a:endParaRPr lang="lv-LV" sz="1800"/>
        </a:p>
      </dgm:t>
    </dgm:pt>
    <dgm:pt modelId="{603BFBB5-7DF0-42C9-88E9-9240AD711756}">
      <dgm:prSet phldrT="[Teksts]" custT="1"/>
      <dgm:spPr/>
      <dgm:t>
        <a:bodyPr/>
        <a:lstStyle/>
        <a:p>
          <a:pPr algn="just"/>
          <a:r>
            <a:rPr lang="lv-LV" sz="2800" dirty="0">
              <a:latin typeface="Tahoma" panose="020B0604030504040204" pitchFamily="34" charset="0"/>
              <a:ea typeface="Tahoma" panose="020B0604030504040204" pitchFamily="34" charset="0"/>
              <a:cs typeface="Tahoma" panose="020B0604030504040204" pitchFamily="34" charset="0"/>
            </a:rPr>
            <a:t>Baltijas sadales sistēmas pakalpojumu tarifu salīdzinājums</a:t>
          </a:r>
        </a:p>
      </dgm:t>
    </dgm:pt>
    <dgm:pt modelId="{4F9713F1-D3C9-47B5-B5F5-90EA4F0B229E}" type="parTrans" cxnId="{E37680C5-D7CA-4F75-B9DB-97AC2ECA5A95}">
      <dgm:prSet/>
      <dgm:spPr/>
      <dgm:t>
        <a:bodyPr/>
        <a:lstStyle/>
        <a:p>
          <a:endParaRPr lang="lv-LV" sz="1800"/>
        </a:p>
      </dgm:t>
    </dgm:pt>
    <dgm:pt modelId="{2077DAD5-6789-46DE-AABF-6CC6E99A2BDE}" type="sibTrans" cxnId="{E37680C5-D7CA-4F75-B9DB-97AC2ECA5A95}">
      <dgm:prSet/>
      <dgm:spPr/>
      <dgm:t>
        <a:bodyPr/>
        <a:lstStyle/>
        <a:p>
          <a:endParaRPr lang="lv-LV" sz="1800"/>
        </a:p>
      </dgm:t>
    </dgm:pt>
    <dgm:pt modelId="{FB9A1DBC-9649-4B1C-B604-8FC356292C22}" type="pres">
      <dgm:prSet presAssocID="{576E4F76-0F39-4A3D-9764-7AE36C792761}" presName="linearFlow" presStyleCnt="0">
        <dgm:presLayoutVars>
          <dgm:dir/>
          <dgm:resizeHandles val="exact"/>
        </dgm:presLayoutVars>
      </dgm:prSet>
      <dgm:spPr/>
    </dgm:pt>
    <dgm:pt modelId="{868C0C92-AA9D-4171-8F50-1DA3DA3EB336}" type="pres">
      <dgm:prSet presAssocID="{79B3BA99-6454-44E0-BFAC-E59B615564CB}" presName="composite" presStyleCnt="0"/>
      <dgm:spPr/>
    </dgm:pt>
    <dgm:pt modelId="{4E762D9F-9F7E-411E-8CCB-4AA362F6C02A}" type="pres">
      <dgm:prSet presAssocID="{79B3BA99-6454-44E0-BFAC-E59B615564CB}" presName="imgShp" presStyleLbl="fgImgPlace1" presStyleIdx="0" presStyleCnt="2" custLinFactNeighborX="-91392" custLinFactNeighborY="-19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ponential Graph with solid fill"/>
        </a:ext>
      </dgm:extLst>
    </dgm:pt>
    <dgm:pt modelId="{C9457BD7-455A-4DFC-B93B-7D543AC5E9DE}" type="pres">
      <dgm:prSet presAssocID="{79B3BA99-6454-44E0-BFAC-E59B615564CB}" presName="txShp" presStyleLbl="node1" presStyleIdx="0" presStyleCnt="2" custScaleX="124667">
        <dgm:presLayoutVars>
          <dgm:bulletEnabled val="1"/>
        </dgm:presLayoutVars>
      </dgm:prSet>
      <dgm:spPr/>
    </dgm:pt>
    <dgm:pt modelId="{6086AC00-B502-4050-B463-6D757F22638A}" type="pres">
      <dgm:prSet presAssocID="{47FB7E7E-43F7-4BC2-9A50-DD41FD3F9E56}" presName="spacing" presStyleCnt="0"/>
      <dgm:spPr/>
    </dgm:pt>
    <dgm:pt modelId="{F22DA130-2EE7-4A02-92A1-C62031B1E0EE}" type="pres">
      <dgm:prSet presAssocID="{603BFBB5-7DF0-42C9-88E9-9240AD711756}" presName="composite" presStyleCnt="0"/>
      <dgm:spPr/>
    </dgm:pt>
    <dgm:pt modelId="{2678878F-6650-474D-ABA1-D114E0D0C41C}" type="pres">
      <dgm:prSet presAssocID="{603BFBB5-7DF0-42C9-88E9-9240AD711756}" presName="imgShp" presStyleLbl="fgImgPlace1" presStyleIdx="1" presStyleCnt="2" custLinFactNeighborX="-91392" custLinFactNeighborY="-193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EE4C6813-A3D0-424D-9CB9-FAA9B49C4BD1}" type="pres">
      <dgm:prSet presAssocID="{603BFBB5-7DF0-42C9-88E9-9240AD711756}" presName="txShp" presStyleLbl="node1" presStyleIdx="1" presStyleCnt="2" custScaleX="124667">
        <dgm:presLayoutVars>
          <dgm:bulletEnabled val="1"/>
        </dgm:presLayoutVars>
      </dgm:prSet>
      <dgm:spPr/>
    </dgm:pt>
  </dgm:ptLst>
  <dgm:cxnLst>
    <dgm:cxn modelId="{43F6DC32-77CF-4E79-89D9-8CCAB80A8A09}" type="presOf" srcId="{603BFBB5-7DF0-42C9-88E9-9240AD711756}" destId="{EE4C6813-A3D0-424D-9CB9-FAA9B49C4BD1}" srcOrd="0" destOrd="0" presId="urn:microsoft.com/office/officeart/2005/8/layout/vList3"/>
    <dgm:cxn modelId="{F767794F-E64F-49CD-80C3-9412831A954D}" type="presOf" srcId="{79B3BA99-6454-44E0-BFAC-E59B615564CB}" destId="{C9457BD7-455A-4DFC-B93B-7D543AC5E9DE}" srcOrd="0" destOrd="0" presId="urn:microsoft.com/office/officeart/2005/8/layout/vList3"/>
    <dgm:cxn modelId="{E2410BC3-94C3-4326-95B5-C644BFA181F1}" srcId="{576E4F76-0F39-4A3D-9764-7AE36C792761}" destId="{79B3BA99-6454-44E0-BFAC-E59B615564CB}" srcOrd="0" destOrd="0" parTransId="{B235C95D-0BA1-4551-B8B7-17C2ED6F88DC}" sibTransId="{47FB7E7E-43F7-4BC2-9A50-DD41FD3F9E56}"/>
    <dgm:cxn modelId="{E37680C5-D7CA-4F75-B9DB-97AC2ECA5A95}" srcId="{576E4F76-0F39-4A3D-9764-7AE36C792761}" destId="{603BFBB5-7DF0-42C9-88E9-9240AD711756}" srcOrd="1" destOrd="0" parTransId="{4F9713F1-D3C9-47B5-B5F5-90EA4F0B229E}" sibTransId="{2077DAD5-6789-46DE-AABF-6CC6E99A2BDE}"/>
    <dgm:cxn modelId="{D9F397EB-C699-447B-9044-81144EC3672F}" type="presOf" srcId="{576E4F76-0F39-4A3D-9764-7AE36C792761}" destId="{FB9A1DBC-9649-4B1C-B604-8FC356292C22}" srcOrd="0" destOrd="0" presId="urn:microsoft.com/office/officeart/2005/8/layout/vList3"/>
    <dgm:cxn modelId="{BD1EF5DF-302B-4010-938A-86B79F93CFB7}" type="presParOf" srcId="{FB9A1DBC-9649-4B1C-B604-8FC356292C22}" destId="{868C0C92-AA9D-4171-8F50-1DA3DA3EB336}" srcOrd="0" destOrd="0" presId="urn:microsoft.com/office/officeart/2005/8/layout/vList3"/>
    <dgm:cxn modelId="{A357A11D-420D-46C4-9985-52490E51AA0F}" type="presParOf" srcId="{868C0C92-AA9D-4171-8F50-1DA3DA3EB336}" destId="{4E762D9F-9F7E-411E-8CCB-4AA362F6C02A}" srcOrd="0" destOrd="0" presId="urn:microsoft.com/office/officeart/2005/8/layout/vList3"/>
    <dgm:cxn modelId="{D72291C0-26D8-46E3-B6BB-893578D9B491}" type="presParOf" srcId="{868C0C92-AA9D-4171-8F50-1DA3DA3EB336}" destId="{C9457BD7-455A-4DFC-B93B-7D543AC5E9DE}" srcOrd="1" destOrd="0" presId="urn:microsoft.com/office/officeart/2005/8/layout/vList3"/>
    <dgm:cxn modelId="{4349D222-35FD-4A41-A0E4-846C28AA2A07}" type="presParOf" srcId="{FB9A1DBC-9649-4B1C-B604-8FC356292C22}" destId="{6086AC00-B502-4050-B463-6D757F22638A}" srcOrd="1" destOrd="0" presId="urn:microsoft.com/office/officeart/2005/8/layout/vList3"/>
    <dgm:cxn modelId="{E1AFBF23-1E5B-40F0-B55C-D954A7BCD060}" type="presParOf" srcId="{FB9A1DBC-9649-4B1C-B604-8FC356292C22}" destId="{F22DA130-2EE7-4A02-92A1-C62031B1E0EE}" srcOrd="2" destOrd="0" presId="urn:microsoft.com/office/officeart/2005/8/layout/vList3"/>
    <dgm:cxn modelId="{AD9FA6C5-40D1-42C8-95D2-F866B6665A33}" type="presParOf" srcId="{F22DA130-2EE7-4A02-92A1-C62031B1E0EE}" destId="{2678878F-6650-474D-ABA1-D114E0D0C41C}" srcOrd="0" destOrd="0" presId="urn:microsoft.com/office/officeart/2005/8/layout/vList3"/>
    <dgm:cxn modelId="{4EC5D9A4-8C82-4C1F-9F10-EB536EF50937}" type="presParOf" srcId="{F22DA130-2EE7-4A02-92A1-C62031B1E0EE}" destId="{EE4C6813-A3D0-424D-9CB9-FAA9B49C4BD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E4F76-0F39-4A3D-9764-7AE36C792761}" type="doc">
      <dgm:prSet loTypeId="urn:microsoft.com/office/officeart/2005/8/layout/vList3" loCatId="picture" qsTypeId="urn:microsoft.com/office/officeart/2005/8/quickstyle/simple5" qsCatId="simple" csTypeId="urn:microsoft.com/office/officeart/2005/8/colors/accent0_2" csCatId="mainScheme" phldr="1"/>
      <dgm:spPr/>
      <dgm:t>
        <a:bodyPr/>
        <a:lstStyle/>
        <a:p>
          <a:endParaRPr lang="lv-LV"/>
        </a:p>
      </dgm:t>
    </dgm:pt>
    <dgm:pt modelId="{79B3BA99-6454-44E0-BFAC-E59B615564CB}">
      <dgm:prSet phldrT="[Teksts]" custT="1"/>
      <dgm:spPr/>
      <dgm:t>
        <a:bodyPr/>
        <a:lstStyle/>
        <a:p>
          <a:pPr algn="just"/>
          <a:r>
            <a:rPr lang="lv-LV" sz="2800" b="0" dirty="0">
              <a:latin typeface="Tahoma" panose="020B0604030504040204" pitchFamily="34" charset="0"/>
              <a:ea typeface="Tahoma" panose="020B0604030504040204" pitchFamily="34" charset="0"/>
              <a:cs typeface="Tahoma" panose="020B0604030504040204" pitchFamily="34" charset="0"/>
            </a:rPr>
            <a:t>Tarifu pieauguma/izmaiņu pamatojums</a:t>
          </a:r>
        </a:p>
      </dgm:t>
    </dgm:pt>
    <dgm:pt modelId="{B235C95D-0BA1-4551-B8B7-17C2ED6F88DC}" type="parTrans" cxnId="{E2410BC3-94C3-4326-95B5-C644BFA181F1}">
      <dgm:prSet/>
      <dgm:spPr/>
      <dgm:t>
        <a:bodyPr/>
        <a:lstStyle/>
        <a:p>
          <a:endParaRPr lang="lv-LV" sz="1800"/>
        </a:p>
      </dgm:t>
    </dgm:pt>
    <dgm:pt modelId="{47FB7E7E-43F7-4BC2-9A50-DD41FD3F9E56}" type="sibTrans" cxnId="{E2410BC3-94C3-4326-95B5-C644BFA181F1}">
      <dgm:prSet/>
      <dgm:spPr/>
      <dgm:t>
        <a:bodyPr/>
        <a:lstStyle/>
        <a:p>
          <a:endParaRPr lang="lv-LV" sz="1800"/>
        </a:p>
      </dgm:t>
    </dgm:pt>
    <dgm:pt modelId="{FB9A1DBC-9649-4B1C-B604-8FC356292C22}" type="pres">
      <dgm:prSet presAssocID="{576E4F76-0F39-4A3D-9764-7AE36C792761}" presName="linearFlow" presStyleCnt="0">
        <dgm:presLayoutVars>
          <dgm:dir/>
          <dgm:resizeHandles val="exact"/>
        </dgm:presLayoutVars>
      </dgm:prSet>
      <dgm:spPr/>
    </dgm:pt>
    <dgm:pt modelId="{868C0C92-AA9D-4171-8F50-1DA3DA3EB336}" type="pres">
      <dgm:prSet presAssocID="{79B3BA99-6454-44E0-BFAC-E59B615564CB}" presName="composite" presStyleCnt="0"/>
      <dgm:spPr/>
    </dgm:pt>
    <dgm:pt modelId="{4E762D9F-9F7E-411E-8CCB-4AA362F6C02A}" type="pres">
      <dgm:prSet presAssocID="{79B3BA99-6454-44E0-BFAC-E59B615564CB}" presName="imgShp" presStyleLbl="fgImgPlace1" presStyleIdx="0" presStyleCnt="1" custLinFactNeighborX="-91392" custLinFactNeighborY="-19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ponential Graph with solid fill"/>
        </a:ext>
      </dgm:extLst>
    </dgm:pt>
    <dgm:pt modelId="{C9457BD7-455A-4DFC-B93B-7D543AC5E9DE}" type="pres">
      <dgm:prSet presAssocID="{79B3BA99-6454-44E0-BFAC-E59B615564CB}" presName="txShp" presStyleLbl="node1" presStyleIdx="0" presStyleCnt="1" custScaleX="124667">
        <dgm:presLayoutVars>
          <dgm:bulletEnabled val="1"/>
        </dgm:presLayoutVars>
      </dgm:prSet>
      <dgm:spPr/>
    </dgm:pt>
  </dgm:ptLst>
  <dgm:cxnLst>
    <dgm:cxn modelId="{F767794F-E64F-49CD-80C3-9412831A954D}" type="presOf" srcId="{79B3BA99-6454-44E0-BFAC-E59B615564CB}" destId="{C9457BD7-455A-4DFC-B93B-7D543AC5E9DE}" srcOrd="0" destOrd="0" presId="urn:microsoft.com/office/officeart/2005/8/layout/vList3"/>
    <dgm:cxn modelId="{E2410BC3-94C3-4326-95B5-C644BFA181F1}" srcId="{576E4F76-0F39-4A3D-9764-7AE36C792761}" destId="{79B3BA99-6454-44E0-BFAC-E59B615564CB}" srcOrd="0" destOrd="0" parTransId="{B235C95D-0BA1-4551-B8B7-17C2ED6F88DC}" sibTransId="{47FB7E7E-43F7-4BC2-9A50-DD41FD3F9E56}"/>
    <dgm:cxn modelId="{D9F397EB-C699-447B-9044-81144EC3672F}" type="presOf" srcId="{576E4F76-0F39-4A3D-9764-7AE36C792761}" destId="{FB9A1DBC-9649-4B1C-B604-8FC356292C22}" srcOrd="0" destOrd="0" presId="urn:microsoft.com/office/officeart/2005/8/layout/vList3"/>
    <dgm:cxn modelId="{BD1EF5DF-302B-4010-938A-86B79F93CFB7}" type="presParOf" srcId="{FB9A1DBC-9649-4B1C-B604-8FC356292C22}" destId="{868C0C92-AA9D-4171-8F50-1DA3DA3EB336}" srcOrd="0" destOrd="0" presId="urn:microsoft.com/office/officeart/2005/8/layout/vList3"/>
    <dgm:cxn modelId="{A357A11D-420D-46C4-9985-52490E51AA0F}" type="presParOf" srcId="{868C0C92-AA9D-4171-8F50-1DA3DA3EB336}" destId="{4E762D9F-9F7E-411E-8CCB-4AA362F6C02A}" srcOrd="0" destOrd="0" presId="urn:microsoft.com/office/officeart/2005/8/layout/vList3"/>
    <dgm:cxn modelId="{D72291C0-26D8-46E3-B6BB-893578D9B491}" type="presParOf" srcId="{868C0C92-AA9D-4171-8F50-1DA3DA3EB336}" destId="{C9457BD7-455A-4DFC-B93B-7D543AC5E9D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6E4F76-0F39-4A3D-9764-7AE36C792761}" type="doc">
      <dgm:prSet loTypeId="urn:microsoft.com/office/officeart/2005/8/layout/vList3" loCatId="picture" qsTypeId="urn:microsoft.com/office/officeart/2005/8/quickstyle/simple5" qsCatId="simple" csTypeId="urn:microsoft.com/office/officeart/2005/8/colors/accent0_2" csCatId="mainScheme" phldr="1"/>
      <dgm:spPr/>
      <dgm:t>
        <a:bodyPr/>
        <a:lstStyle/>
        <a:p>
          <a:endParaRPr lang="lv-LV"/>
        </a:p>
      </dgm:t>
    </dgm:pt>
    <dgm:pt modelId="{603BFBB5-7DF0-42C9-88E9-9240AD711756}">
      <dgm:prSet phldrT="[Teksts]" custT="1"/>
      <dgm:spPr/>
      <dgm:t>
        <a:bodyPr/>
        <a:lstStyle/>
        <a:p>
          <a:pPr algn="just"/>
          <a:r>
            <a:rPr lang="lv-LV" sz="3200" dirty="0">
              <a:latin typeface="Tahoma" panose="020B0604030504040204" pitchFamily="34" charset="0"/>
              <a:ea typeface="Tahoma" panose="020B0604030504040204" pitchFamily="34" charset="0"/>
              <a:cs typeface="Tahoma" panose="020B0604030504040204" pitchFamily="34" charset="0"/>
            </a:rPr>
            <a:t>Baltijas sadales sistēmas pakalpojumu tarifu salīdzinājums</a:t>
          </a:r>
        </a:p>
      </dgm:t>
    </dgm:pt>
    <dgm:pt modelId="{4F9713F1-D3C9-47B5-B5F5-90EA4F0B229E}" type="parTrans" cxnId="{E37680C5-D7CA-4F75-B9DB-97AC2ECA5A95}">
      <dgm:prSet/>
      <dgm:spPr/>
      <dgm:t>
        <a:bodyPr/>
        <a:lstStyle/>
        <a:p>
          <a:endParaRPr lang="lv-LV" sz="1800"/>
        </a:p>
      </dgm:t>
    </dgm:pt>
    <dgm:pt modelId="{2077DAD5-6789-46DE-AABF-6CC6E99A2BDE}" type="sibTrans" cxnId="{E37680C5-D7CA-4F75-B9DB-97AC2ECA5A95}">
      <dgm:prSet/>
      <dgm:spPr/>
      <dgm:t>
        <a:bodyPr/>
        <a:lstStyle/>
        <a:p>
          <a:endParaRPr lang="lv-LV" sz="1800"/>
        </a:p>
      </dgm:t>
    </dgm:pt>
    <dgm:pt modelId="{FB9A1DBC-9649-4B1C-B604-8FC356292C22}" type="pres">
      <dgm:prSet presAssocID="{576E4F76-0F39-4A3D-9764-7AE36C792761}" presName="linearFlow" presStyleCnt="0">
        <dgm:presLayoutVars>
          <dgm:dir/>
          <dgm:resizeHandles val="exact"/>
        </dgm:presLayoutVars>
      </dgm:prSet>
      <dgm:spPr/>
    </dgm:pt>
    <dgm:pt modelId="{F22DA130-2EE7-4A02-92A1-C62031B1E0EE}" type="pres">
      <dgm:prSet presAssocID="{603BFBB5-7DF0-42C9-88E9-9240AD711756}" presName="composite" presStyleCnt="0"/>
      <dgm:spPr/>
    </dgm:pt>
    <dgm:pt modelId="{2678878F-6650-474D-ABA1-D114E0D0C41C}" type="pres">
      <dgm:prSet presAssocID="{603BFBB5-7DF0-42C9-88E9-9240AD711756}" presName="imgShp" presStyleLbl="fgImgPlace1" presStyleIdx="0" presStyleCnt="1" custLinFactNeighborX="-91392" custLinFactNeighborY="-19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EE4C6813-A3D0-424D-9CB9-FAA9B49C4BD1}" type="pres">
      <dgm:prSet presAssocID="{603BFBB5-7DF0-42C9-88E9-9240AD711756}" presName="txShp" presStyleLbl="node1" presStyleIdx="0" presStyleCnt="1" custScaleX="124667">
        <dgm:presLayoutVars>
          <dgm:bulletEnabled val="1"/>
        </dgm:presLayoutVars>
      </dgm:prSet>
      <dgm:spPr/>
    </dgm:pt>
  </dgm:ptLst>
  <dgm:cxnLst>
    <dgm:cxn modelId="{43F6DC32-77CF-4E79-89D9-8CCAB80A8A09}" type="presOf" srcId="{603BFBB5-7DF0-42C9-88E9-9240AD711756}" destId="{EE4C6813-A3D0-424D-9CB9-FAA9B49C4BD1}" srcOrd="0" destOrd="0" presId="urn:microsoft.com/office/officeart/2005/8/layout/vList3"/>
    <dgm:cxn modelId="{E37680C5-D7CA-4F75-B9DB-97AC2ECA5A95}" srcId="{576E4F76-0F39-4A3D-9764-7AE36C792761}" destId="{603BFBB5-7DF0-42C9-88E9-9240AD711756}" srcOrd="0" destOrd="0" parTransId="{4F9713F1-D3C9-47B5-B5F5-90EA4F0B229E}" sibTransId="{2077DAD5-6789-46DE-AABF-6CC6E99A2BDE}"/>
    <dgm:cxn modelId="{D9F397EB-C699-447B-9044-81144EC3672F}" type="presOf" srcId="{576E4F76-0F39-4A3D-9764-7AE36C792761}" destId="{FB9A1DBC-9649-4B1C-B604-8FC356292C22}" srcOrd="0" destOrd="0" presId="urn:microsoft.com/office/officeart/2005/8/layout/vList3"/>
    <dgm:cxn modelId="{E1AFBF23-1E5B-40F0-B55C-D954A7BCD060}" type="presParOf" srcId="{FB9A1DBC-9649-4B1C-B604-8FC356292C22}" destId="{F22DA130-2EE7-4A02-92A1-C62031B1E0EE}" srcOrd="0" destOrd="0" presId="urn:microsoft.com/office/officeart/2005/8/layout/vList3"/>
    <dgm:cxn modelId="{AD9FA6C5-40D1-42C8-95D2-F866B6665A33}" type="presParOf" srcId="{F22DA130-2EE7-4A02-92A1-C62031B1E0EE}" destId="{2678878F-6650-474D-ABA1-D114E0D0C41C}" srcOrd="0" destOrd="0" presId="urn:microsoft.com/office/officeart/2005/8/layout/vList3"/>
    <dgm:cxn modelId="{4EC5D9A4-8C82-4C1F-9F10-EB536EF50937}" type="presParOf" srcId="{F22DA130-2EE7-4A02-92A1-C62031B1E0EE}" destId="{EE4C6813-A3D0-424D-9CB9-FAA9B49C4BD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7BD7-455A-4DFC-B93B-7D543AC5E9DE}">
      <dsp:nvSpPr>
        <dsp:cNvPr id="0" name=""/>
        <dsp:cNvSpPr/>
      </dsp:nvSpPr>
      <dsp:spPr>
        <a:xfrm rot="10800000">
          <a:off x="826177" y="636"/>
          <a:ext cx="8011860" cy="158553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9177" tIns="106680" rIns="199136" bIns="106680" numCol="1" spcCol="1270" anchor="ctr" anchorCtr="0">
          <a:noAutofit/>
        </a:bodyPr>
        <a:lstStyle/>
        <a:p>
          <a:pPr marL="0" lvl="0" indent="0" algn="just" defTabSz="1244600">
            <a:lnSpc>
              <a:spcPct val="90000"/>
            </a:lnSpc>
            <a:spcBef>
              <a:spcPct val="0"/>
            </a:spcBef>
            <a:spcAft>
              <a:spcPct val="35000"/>
            </a:spcAft>
            <a:buNone/>
          </a:pPr>
          <a:r>
            <a:rPr lang="lv-LV" sz="2800" b="0" kern="1200" dirty="0">
              <a:latin typeface="Tahoma" panose="020B0604030504040204" pitchFamily="34" charset="0"/>
              <a:ea typeface="Tahoma" panose="020B0604030504040204" pitchFamily="34" charset="0"/>
              <a:cs typeface="Tahoma" panose="020B0604030504040204" pitchFamily="34" charset="0"/>
            </a:rPr>
            <a:t>Tarifu pieauguma/izmaiņu pamatojums</a:t>
          </a:r>
        </a:p>
      </dsp:txBody>
      <dsp:txXfrm rot="10800000">
        <a:off x="1222561" y="636"/>
        <a:ext cx="7615476" cy="1585535"/>
      </dsp:txXfrm>
    </dsp:sp>
    <dsp:sp modelId="{4E762D9F-9F7E-411E-8CCB-4AA362F6C02A}">
      <dsp:nvSpPr>
        <dsp:cNvPr id="0" name=""/>
        <dsp:cNvSpPr/>
      </dsp:nvSpPr>
      <dsp:spPr>
        <a:xfrm>
          <a:off x="0" y="0"/>
          <a:ext cx="1585535" cy="15855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E4C6813-A3D0-424D-9CB9-FAA9B49C4BD1}">
      <dsp:nvSpPr>
        <dsp:cNvPr id="0" name=""/>
        <dsp:cNvSpPr/>
      </dsp:nvSpPr>
      <dsp:spPr>
        <a:xfrm rot="10800000">
          <a:off x="826177" y="2028774"/>
          <a:ext cx="8011860" cy="1585535"/>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9177" tIns="106680" rIns="199136" bIns="106680" numCol="1" spcCol="1270" anchor="ctr" anchorCtr="0">
          <a:noAutofit/>
        </a:bodyPr>
        <a:lstStyle/>
        <a:p>
          <a:pPr marL="0" lvl="0" indent="0" algn="just" defTabSz="1244600">
            <a:lnSpc>
              <a:spcPct val="90000"/>
            </a:lnSpc>
            <a:spcBef>
              <a:spcPct val="0"/>
            </a:spcBef>
            <a:spcAft>
              <a:spcPct val="35000"/>
            </a:spcAft>
            <a:buNone/>
          </a:pPr>
          <a:r>
            <a:rPr lang="lv-LV" sz="2800" kern="1200" dirty="0">
              <a:latin typeface="Tahoma" panose="020B0604030504040204" pitchFamily="34" charset="0"/>
              <a:ea typeface="Tahoma" panose="020B0604030504040204" pitchFamily="34" charset="0"/>
              <a:cs typeface="Tahoma" panose="020B0604030504040204" pitchFamily="34" charset="0"/>
            </a:rPr>
            <a:t>Baltijas sadales sistēmas pakalpojumu tarifu salīdzinājums</a:t>
          </a:r>
        </a:p>
      </dsp:txBody>
      <dsp:txXfrm rot="10800000">
        <a:off x="1222561" y="2028774"/>
        <a:ext cx="7615476" cy="1585535"/>
      </dsp:txXfrm>
    </dsp:sp>
    <dsp:sp modelId="{2678878F-6650-474D-ABA1-D114E0D0C41C}">
      <dsp:nvSpPr>
        <dsp:cNvPr id="0" name=""/>
        <dsp:cNvSpPr/>
      </dsp:nvSpPr>
      <dsp:spPr>
        <a:xfrm>
          <a:off x="0" y="1998062"/>
          <a:ext cx="1585535" cy="15855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7BD7-455A-4DFC-B93B-7D543AC5E9DE}">
      <dsp:nvSpPr>
        <dsp:cNvPr id="0" name=""/>
        <dsp:cNvSpPr/>
      </dsp:nvSpPr>
      <dsp:spPr>
        <a:xfrm rot="10800000">
          <a:off x="953507" y="0"/>
          <a:ext cx="8073118" cy="2081711"/>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7977" tIns="106680" rIns="199136" bIns="106680" numCol="1" spcCol="1270" anchor="ctr" anchorCtr="0">
          <a:noAutofit/>
        </a:bodyPr>
        <a:lstStyle/>
        <a:p>
          <a:pPr marL="0" lvl="0" indent="0" algn="just" defTabSz="1244600">
            <a:lnSpc>
              <a:spcPct val="90000"/>
            </a:lnSpc>
            <a:spcBef>
              <a:spcPct val="0"/>
            </a:spcBef>
            <a:spcAft>
              <a:spcPct val="35000"/>
            </a:spcAft>
            <a:buNone/>
          </a:pPr>
          <a:r>
            <a:rPr lang="lv-LV" sz="2800" b="0" kern="1200" dirty="0">
              <a:latin typeface="Tahoma" panose="020B0604030504040204" pitchFamily="34" charset="0"/>
              <a:ea typeface="Tahoma" panose="020B0604030504040204" pitchFamily="34" charset="0"/>
              <a:cs typeface="Tahoma" panose="020B0604030504040204" pitchFamily="34" charset="0"/>
            </a:rPr>
            <a:t>Tarifu pieauguma/izmaiņu pamatojums</a:t>
          </a:r>
        </a:p>
      </dsp:txBody>
      <dsp:txXfrm rot="10800000">
        <a:off x="1473935" y="0"/>
        <a:ext cx="7552690" cy="2081711"/>
      </dsp:txXfrm>
    </dsp:sp>
    <dsp:sp modelId="{4E762D9F-9F7E-411E-8CCB-4AA362F6C02A}">
      <dsp:nvSpPr>
        <dsp:cNvPr id="0" name=""/>
        <dsp:cNvSpPr/>
      </dsp:nvSpPr>
      <dsp:spPr>
        <a:xfrm>
          <a:off x="0" y="0"/>
          <a:ext cx="2081711" cy="208171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C6813-A3D0-424D-9CB9-FAA9B49C4BD1}">
      <dsp:nvSpPr>
        <dsp:cNvPr id="0" name=""/>
        <dsp:cNvSpPr/>
      </dsp:nvSpPr>
      <dsp:spPr>
        <a:xfrm rot="10800000">
          <a:off x="998046" y="0"/>
          <a:ext cx="8042489" cy="2266438"/>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9436" tIns="121920" rIns="227584" bIns="121920" numCol="1" spcCol="1270" anchor="ctr" anchorCtr="0">
          <a:noAutofit/>
        </a:bodyPr>
        <a:lstStyle/>
        <a:p>
          <a:pPr marL="0" lvl="0" indent="0" algn="just" defTabSz="1422400">
            <a:lnSpc>
              <a:spcPct val="90000"/>
            </a:lnSpc>
            <a:spcBef>
              <a:spcPct val="0"/>
            </a:spcBef>
            <a:spcAft>
              <a:spcPct val="35000"/>
            </a:spcAft>
            <a:buNone/>
          </a:pPr>
          <a:r>
            <a:rPr lang="lv-LV" sz="3200" kern="1200" dirty="0">
              <a:latin typeface="Tahoma" panose="020B0604030504040204" pitchFamily="34" charset="0"/>
              <a:ea typeface="Tahoma" panose="020B0604030504040204" pitchFamily="34" charset="0"/>
              <a:cs typeface="Tahoma" panose="020B0604030504040204" pitchFamily="34" charset="0"/>
            </a:rPr>
            <a:t>Baltijas sadales sistēmas pakalpojumu tarifu salīdzinājums</a:t>
          </a:r>
        </a:p>
      </dsp:txBody>
      <dsp:txXfrm rot="10800000">
        <a:off x="1564655" y="0"/>
        <a:ext cx="7475880" cy="2266438"/>
      </dsp:txXfrm>
    </dsp:sp>
    <dsp:sp modelId="{2678878F-6650-474D-ABA1-D114E0D0C41C}">
      <dsp:nvSpPr>
        <dsp:cNvPr id="0" name=""/>
        <dsp:cNvSpPr/>
      </dsp:nvSpPr>
      <dsp:spPr>
        <a:xfrm>
          <a:off x="0" y="0"/>
          <a:ext cx="2266438" cy="226643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023993" y="0"/>
            <a:ext cx="3078427" cy="513508"/>
          </a:xfrm>
          <a:prstGeom prst="rect">
            <a:avLst/>
          </a:prstGeom>
        </p:spPr>
        <p:txBody>
          <a:bodyPr vert="horz" lIns="96661" tIns="48331" rIns="96661" bIns="48331" rtlCol="0"/>
          <a:lstStyle>
            <a:lvl1pPr algn="r">
              <a:defRPr sz="1300"/>
            </a:lvl1pPr>
          </a:lstStyle>
          <a:p>
            <a:fld id="{9388C53A-6391-49B5-B801-2F8A63279144}" type="datetimeFigureOut">
              <a:rPr lang="en-US" smtClean="0"/>
              <a:t>9/6/2023</a:t>
            </a:fld>
            <a:endParaRPr lang="en-US"/>
          </a:p>
        </p:txBody>
      </p:sp>
      <p:sp>
        <p:nvSpPr>
          <p:cNvPr id="4" name="Footer Placeholder 3"/>
          <p:cNvSpPr>
            <a:spLocks noGrp="1"/>
          </p:cNvSpPr>
          <p:nvPr>
            <p:ph type="ftr" sz="quarter" idx="2"/>
          </p:nvPr>
        </p:nvSpPr>
        <p:spPr>
          <a:xfrm>
            <a:off x="0" y="9721107"/>
            <a:ext cx="3078427" cy="513507"/>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023993" y="9721107"/>
            <a:ext cx="3078427" cy="513507"/>
          </a:xfrm>
          <a:prstGeom prst="rect">
            <a:avLst/>
          </a:prstGeom>
        </p:spPr>
        <p:txBody>
          <a:bodyPr vert="horz" lIns="96661" tIns="48331" rIns="96661" bIns="48331" rtlCol="0" anchor="b"/>
          <a:lstStyle>
            <a:lvl1pPr algn="r">
              <a:defRPr sz="1300"/>
            </a:lvl1pPr>
          </a:lstStyle>
          <a:p>
            <a:fld id="{20790F30-5CCB-4BF5-AEF6-7BB84334F951}" type="slidenum">
              <a:rPr lang="en-US" smtClean="0"/>
              <a:t>‹#›</a:t>
            </a:fld>
            <a:endParaRPr lang="en-US"/>
          </a:p>
        </p:txBody>
      </p:sp>
    </p:spTree>
    <p:extLst>
      <p:ext uri="{BB962C8B-B14F-4D97-AF65-F5344CB8AC3E}">
        <p14:creationId xmlns:p14="http://schemas.microsoft.com/office/powerpoint/2010/main" val="4749695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023993" y="0"/>
            <a:ext cx="3078427" cy="513508"/>
          </a:xfrm>
          <a:prstGeom prst="rect">
            <a:avLst/>
          </a:prstGeom>
        </p:spPr>
        <p:txBody>
          <a:bodyPr vert="horz" lIns="96661" tIns="48331" rIns="96661" bIns="48331" rtlCol="0"/>
          <a:lstStyle>
            <a:lvl1pPr algn="r">
              <a:defRPr sz="1300"/>
            </a:lvl1pPr>
          </a:lstStyle>
          <a:p>
            <a:fld id="{CA5178F5-8AA0-4D74-B0F7-391EB99BEE27}" type="datetimeFigureOut">
              <a:rPr lang="en-US" smtClean="0"/>
              <a:t>9/6/2023</a:t>
            </a:fld>
            <a:endParaRPr lang="en-US"/>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10407" y="4925410"/>
            <a:ext cx="5683250" cy="4029879"/>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6661" tIns="48331" rIns="96661" bIns="48331" rtlCol="0" anchor="b"/>
          <a:lstStyle>
            <a:lvl1pPr algn="r">
              <a:defRPr sz="1300"/>
            </a:lvl1pPr>
          </a:lstStyle>
          <a:p>
            <a:fld id="{EBB6384B-FB04-4322-ADE9-7313F181C037}" type="slidenum">
              <a:rPr lang="en-US" smtClean="0"/>
              <a:t>‹#›</a:t>
            </a:fld>
            <a:endParaRPr lang="en-US"/>
          </a:p>
        </p:txBody>
      </p:sp>
    </p:spTree>
    <p:extLst>
      <p:ext uri="{BB962C8B-B14F-4D97-AF65-F5344CB8AC3E}">
        <p14:creationId xmlns:p14="http://schemas.microsoft.com/office/powerpoint/2010/main" val="179408215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3290352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223121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56569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26970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Ar virsrakstu</a:t>
            </a:r>
            <a:endParaRPr lang="en-LV" dirty="0"/>
          </a:p>
        </p:txBody>
      </p:sp>
      <p:sp>
        <p:nvSpPr>
          <p:cNvPr id="4" name="Slide Number Placehold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BB6384B-FB04-4322-ADE9-7313F181C03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773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44409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57591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Ar virsrakstu</a:t>
            </a:r>
            <a:endParaRPr lang="en-LV" dirty="0"/>
          </a:p>
        </p:txBody>
      </p:sp>
      <p:sp>
        <p:nvSpPr>
          <p:cNvPr id="4" name="Slide Number Placehold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BB6384B-FB04-4322-ADE9-7313F181C03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25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Ar virsrakstu</a:t>
            </a:r>
            <a:endParaRPr lang="en-LV" dirty="0"/>
          </a:p>
        </p:txBody>
      </p:sp>
      <p:sp>
        <p:nvSpPr>
          <p:cNvPr id="4" name="Slide Number Placehold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BB6384B-FB04-4322-ADE9-7313F181C03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21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Ar virsrakstu</a:t>
            </a:r>
            <a:endParaRPr lang="en-LV" dirty="0"/>
          </a:p>
        </p:txBody>
      </p:sp>
      <p:sp>
        <p:nvSpPr>
          <p:cNvPr id="4" name="Slide Number Placehold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BB6384B-FB04-4322-ADE9-7313F181C03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16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Ar virsrakstu</a:t>
            </a:r>
            <a:endParaRPr lang="en-LV" dirty="0"/>
          </a:p>
        </p:txBody>
      </p:sp>
      <p:sp>
        <p:nvSpPr>
          <p:cNvPr id="4" name="Slide Number Placehold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BB6384B-FB04-4322-ADE9-7313F181C03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63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91738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rna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318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rna Blank 0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2766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rna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892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rna Blank 0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0393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981059"/>
      </p:ext>
    </p:extLst>
  </p:cSld>
  <p:clrMap bg1="lt1" tx1="dk1" bg2="lt2" tx2="dk2" accent1="accent1" accent2="accent2" accent3="accent3" accent4="accent4" accent5="accent5" accent6="accent6" hlink="hlink" folHlink="folHlink"/>
  <p:sldLayoutIdLst>
    <p:sldLayoutId id="2147483684" r:id="rId1"/>
    <p:sldLayoutId id="2147483700" r:id="rId2"/>
  </p:sldLayoutIdLst>
  <p:hf hd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60900"/>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likumi.lv/ta/id/335113#p2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iangle 8">
            <a:extLst>
              <a:ext uri="{FF2B5EF4-FFF2-40B4-BE49-F238E27FC236}">
                <a16:creationId xmlns:a16="http://schemas.microsoft.com/office/drawing/2014/main" id="{E808CB93-2D18-514E-A9BC-FC25E5B64B92}"/>
              </a:ext>
            </a:extLst>
          </p:cNvPr>
          <p:cNvSpPr/>
          <p:nvPr/>
        </p:nvSpPr>
        <p:spPr>
          <a:xfrm rot="1833476">
            <a:off x="2941881" y="1475983"/>
            <a:ext cx="4778154" cy="5538309"/>
          </a:xfrm>
          <a:prstGeom prst="triangle">
            <a:avLst/>
          </a:prstGeom>
          <a:solidFill>
            <a:srgbClr val="00569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 name="Triangle 7">
            <a:extLst>
              <a:ext uri="{FF2B5EF4-FFF2-40B4-BE49-F238E27FC236}">
                <a16:creationId xmlns:a16="http://schemas.microsoft.com/office/drawing/2014/main" id="{D920067F-B7EF-FE46-92A3-38AF6E00E63B}"/>
              </a:ext>
            </a:extLst>
          </p:cNvPr>
          <p:cNvSpPr/>
          <p:nvPr/>
        </p:nvSpPr>
        <p:spPr>
          <a:xfrm rot="18239738">
            <a:off x="2107219" y="435504"/>
            <a:ext cx="5765250" cy="5007035"/>
          </a:xfrm>
          <a:prstGeom prst="triangle">
            <a:avLst>
              <a:gd name="adj" fmla="val 55049"/>
            </a:avLst>
          </a:prstGeom>
          <a:solidFill>
            <a:srgbClr val="00569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 name="Triangle 5">
            <a:extLst>
              <a:ext uri="{FF2B5EF4-FFF2-40B4-BE49-F238E27FC236}">
                <a16:creationId xmlns:a16="http://schemas.microsoft.com/office/drawing/2014/main" id="{2D9670B7-B7C4-CA43-92ED-84EEB5FCA9CB}"/>
              </a:ext>
            </a:extLst>
          </p:cNvPr>
          <p:cNvSpPr/>
          <p:nvPr/>
        </p:nvSpPr>
        <p:spPr>
          <a:xfrm rot="16821256">
            <a:off x="-1836686" y="1000666"/>
            <a:ext cx="6107550" cy="4657070"/>
          </a:xfrm>
          <a:prstGeom prst="triangle">
            <a:avLst/>
          </a:prstGeom>
          <a:solidFill>
            <a:srgbClr val="00569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Text Placeholder 4">
            <a:extLst>
              <a:ext uri="{FF2B5EF4-FFF2-40B4-BE49-F238E27FC236}">
                <a16:creationId xmlns:a16="http://schemas.microsoft.com/office/drawing/2014/main" id="{CB940512-83B8-4E08-8FAD-ECB68A4E8EF5}"/>
              </a:ext>
            </a:extLst>
          </p:cNvPr>
          <p:cNvSpPr>
            <a:spLocks noGrp="1"/>
          </p:cNvSpPr>
          <p:nvPr>
            <p:ph type="body" sz="quarter" idx="4294967295"/>
          </p:nvPr>
        </p:nvSpPr>
        <p:spPr>
          <a:xfrm>
            <a:off x="478721" y="5249354"/>
            <a:ext cx="7594398" cy="600580"/>
          </a:xfrm>
          <a:prstGeom prst="rect">
            <a:avLst/>
          </a:prstGeom>
        </p:spPr>
        <p:txBody>
          <a:bodyPr>
            <a:noAutofit/>
          </a:bodyPr>
          <a:lstStyle/>
          <a:p>
            <a:pPr marL="0" indent="0" algn="ctr">
              <a:buNone/>
            </a:pPr>
            <a:r>
              <a:rPr lang="lv-LV" sz="2000" cap="all" dirty="0">
                <a:solidFill>
                  <a:srgbClr val="003C64"/>
                </a:solidFill>
                <a:latin typeface="Tahoma" panose="020B0604030504040204" pitchFamily="34" charset="0"/>
                <a:ea typeface="Tahoma" panose="020B0604030504040204" pitchFamily="34" charset="0"/>
                <a:cs typeface="Tahoma" panose="020B0604030504040204" pitchFamily="34" charset="0"/>
              </a:rPr>
              <a:t>Rīga | </a:t>
            </a:r>
            <a:r>
              <a:rPr lang="en-US" sz="2000" cap="all" dirty="0">
                <a:solidFill>
                  <a:srgbClr val="003C64"/>
                </a:solidFill>
                <a:latin typeface="Tahoma" panose="020B0604030504040204" pitchFamily="34" charset="0"/>
                <a:ea typeface="Tahoma" panose="020B0604030504040204" pitchFamily="34" charset="0"/>
                <a:cs typeface="Tahoma" panose="020B0604030504040204" pitchFamily="34" charset="0"/>
              </a:rPr>
              <a:t>202</a:t>
            </a:r>
            <a:r>
              <a:rPr lang="lv-LV" sz="2000" cap="all" dirty="0">
                <a:solidFill>
                  <a:srgbClr val="003C64"/>
                </a:solidFill>
                <a:latin typeface="Tahoma" panose="020B0604030504040204" pitchFamily="34" charset="0"/>
                <a:ea typeface="Tahoma" panose="020B0604030504040204" pitchFamily="34" charset="0"/>
                <a:cs typeface="Tahoma" panose="020B0604030504040204" pitchFamily="34" charset="0"/>
              </a:rPr>
              <a:t>3</a:t>
            </a:r>
            <a:r>
              <a:rPr lang="en-US" sz="2000" cap="all" dirty="0">
                <a:solidFill>
                  <a:srgbClr val="003C64"/>
                </a:solidFill>
                <a:latin typeface="Tahoma" panose="020B0604030504040204" pitchFamily="34" charset="0"/>
                <a:ea typeface="Tahoma" panose="020B0604030504040204" pitchFamily="34" charset="0"/>
                <a:cs typeface="Tahoma" panose="020B0604030504040204" pitchFamily="34" charset="0"/>
              </a:rPr>
              <a:t>.gada </a:t>
            </a:r>
            <a:r>
              <a:rPr lang="lv-LV" sz="2000" cap="all" dirty="0">
                <a:solidFill>
                  <a:srgbClr val="003C64"/>
                </a:solidFill>
                <a:latin typeface="Tahoma" panose="020B0604030504040204" pitchFamily="34" charset="0"/>
                <a:ea typeface="Tahoma" panose="020B0604030504040204" pitchFamily="34" charset="0"/>
                <a:cs typeface="Tahoma" panose="020B0604030504040204" pitchFamily="34" charset="0"/>
              </a:rPr>
              <a:t>6.Septembris</a:t>
            </a:r>
            <a:endParaRPr lang="en-US" sz="2000" cap="all"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9">
            <a:extLst>
              <a:ext uri="{FF2B5EF4-FFF2-40B4-BE49-F238E27FC236}">
                <a16:creationId xmlns:a16="http://schemas.microsoft.com/office/drawing/2014/main" id="{385E3ACB-A44E-4646-9B41-BDD06FF0C37C}"/>
              </a:ext>
            </a:extLst>
          </p:cNvPr>
          <p:cNvCxnSpPr>
            <a:cxnSpLocks/>
          </p:cNvCxnSpPr>
          <p:nvPr/>
        </p:nvCxnSpPr>
        <p:spPr>
          <a:xfrm>
            <a:off x="478721" y="4476610"/>
            <a:ext cx="7594398" cy="0"/>
          </a:xfrm>
          <a:prstGeom prst="line">
            <a:avLst/>
          </a:prstGeom>
          <a:ln w="31750">
            <a:solidFill>
              <a:srgbClr val="00569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A5A66A7-722C-455E-9E70-0DB6B52804A4}"/>
              </a:ext>
            </a:extLst>
          </p:cNvPr>
          <p:cNvSpPr>
            <a:spLocks noGrp="1"/>
          </p:cNvSpPr>
          <p:nvPr>
            <p:ph type="body" sz="quarter" idx="4294967295"/>
          </p:nvPr>
        </p:nvSpPr>
        <p:spPr>
          <a:xfrm>
            <a:off x="288169" y="2586775"/>
            <a:ext cx="8389054" cy="2183114"/>
          </a:xfrm>
          <a:prstGeom prst="rect">
            <a:avLst/>
          </a:prstGeom>
        </p:spPr>
        <p:txBody>
          <a:bodyPr>
            <a:noAutofit/>
          </a:bodyPr>
          <a:lstStyle/>
          <a:p>
            <a:pPr marL="0" indent="0" algn="ctr">
              <a:buNone/>
            </a:pPr>
            <a:r>
              <a:rPr lang="en-US" sz="4000" b="1" cap="all" dirty="0">
                <a:solidFill>
                  <a:srgbClr val="003C64"/>
                </a:solidFill>
                <a:latin typeface="Tahoma" panose="020B0604030504040204" pitchFamily="34" charset="0"/>
                <a:ea typeface="Tahoma" panose="020B0604030504040204" pitchFamily="34" charset="0"/>
                <a:cs typeface="Tahoma" panose="020B0604030504040204" pitchFamily="34" charset="0"/>
              </a:rPr>
              <a:t>Par </a:t>
            </a:r>
            <a:r>
              <a:rPr lang="lv-LV" sz="4000" b="1" cap="all" dirty="0">
                <a:solidFill>
                  <a:srgbClr val="003C64"/>
                </a:solidFill>
                <a:latin typeface="Tahoma" panose="020B0604030504040204" pitchFamily="34" charset="0"/>
                <a:ea typeface="Tahoma" panose="020B0604030504040204" pitchFamily="34" charset="0"/>
                <a:cs typeface="Tahoma" panose="020B0604030504040204" pitchFamily="34" charset="0"/>
              </a:rPr>
              <a:t>AS «SADALES TĪKLS» SADALES SISTĒMAS PAKALPOJUMA TARIFIEM</a:t>
            </a:r>
            <a:endParaRPr lang="lv-LV" sz="2400" cap="all"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pic>
        <p:nvPicPr>
          <p:cNvPr id="4" name="Attēls 3" descr="Digital business graph and charts">
            <a:extLst>
              <a:ext uri="{FF2B5EF4-FFF2-40B4-BE49-F238E27FC236}">
                <a16:creationId xmlns:a16="http://schemas.microsoft.com/office/drawing/2014/main" id="{DF35B346-5CFC-44DF-9397-A890E66937C4}"/>
              </a:ext>
            </a:extLst>
          </p:cNvPr>
          <p:cNvPicPr>
            <a:picLocks noChangeAspect="1"/>
          </p:cNvPicPr>
          <p:nvPr/>
        </p:nvPicPr>
        <p:blipFill>
          <a:blip r:embed="rId3">
            <a:extLst>
              <a:ext uri="{28A0092B-C50C-407E-A947-70E740481C1C}">
                <a14:useLocalDpi xmlns:a14="http://schemas.microsoft.com/office/drawing/2010/main" val="0"/>
              </a:ext>
            </a:extLst>
          </a:blip>
          <a:srcRect l="23562" r="23562"/>
          <a:stretch/>
        </p:blipFill>
        <p:spPr>
          <a:xfrm>
            <a:off x="7154781" y="414847"/>
            <a:ext cx="7121289" cy="6443153"/>
          </a:xfrm>
          <a:prstGeom prst="triangle">
            <a:avLst/>
          </a:prstGeom>
        </p:spPr>
      </p:pic>
      <p:pic>
        <p:nvPicPr>
          <p:cNvPr id="11" name="Attēls 10">
            <a:extLst>
              <a:ext uri="{FF2B5EF4-FFF2-40B4-BE49-F238E27FC236}">
                <a16:creationId xmlns:a16="http://schemas.microsoft.com/office/drawing/2014/main" id="{019A5DD8-95A1-4168-BC94-03EF6FED3DBE}"/>
              </a:ext>
            </a:extLst>
          </p:cNvPr>
          <p:cNvPicPr>
            <a:picLocks noChangeAspect="1"/>
          </p:cNvPicPr>
          <p:nvPr/>
        </p:nvPicPr>
        <p:blipFill>
          <a:blip r:embed="rId4"/>
          <a:stretch>
            <a:fillRect/>
          </a:stretch>
        </p:blipFill>
        <p:spPr>
          <a:xfrm>
            <a:off x="96511" y="0"/>
            <a:ext cx="1358475" cy="2037712"/>
          </a:xfrm>
          <a:prstGeom prst="rect">
            <a:avLst/>
          </a:prstGeom>
        </p:spPr>
      </p:pic>
      <p:sp>
        <p:nvSpPr>
          <p:cNvPr id="13" name="TextBox 12">
            <a:extLst>
              <a:ext uri="{FF2B5EF4-FFF2-40B4-BE49-F238E27FC236}">
                <a16:creationId xmlns:a16="http://schemas.microsoft.com/office/drawing/2014/main" id="{CB3A05D9-14A3-4335-B7DA-F47393BA4861}"/>
              </a:ext>
            </a:extLst>
          </p:cNvPr>
          <p:cNvSpPr txBox="1"/>
          <p:nvPr/>
        </p:nvSpPr>
        <p:spPr>
          <a:xfrm>
            <a:off x="716468" y="4866785"/>
            <a:ext cx="7090228" cy="400110"/>
          </a:xfrm>
          <a:prstGeom prst="rect">
            <a:avLst/>
          </a:prstGeom>
          <a:noFill/>
        </p:spPr>
        <p:txBody>
          <a:bodyPr wrap="square">
            <a:spAutoFit/>
          </a:bodyPr>
          <a:lstStyle/>
          <a:p>
            <a:pPr marL="0" indent="0" algn="ctr">
              <a:buNone/>
            </a:pPr>
            <a:r>
              <a:rPr lang="lv-LV" sz="2000" cap="all" dirty="0">
                <a:solidFill>
                  <a:srgbClr val="003C64"/>
                </a:solidFill>
                <a:latin typeface="Tahoma" panose="020B0604030504040204" pitchFamily="34" charset="0"/>
                <a:ea typeface="Tahoma" panose="020B0604030504040204" pitchFamily="34" charset="0"/>
                <a:cs typeface="Tahoma" panose="020B0604030504040204" pitchFamily="34" charset="0"/>
              </a:rPr>
              <a:t>SABIEDRISKO PAKALPOJUMU REGULĒŠANAS KOMISIJA</a:t>
            </a:r>
          </a:p>
        </p:txBody>
      </p:sp>
    </p:spTree>
    <p:extLst>
      <p:ext uri="{BB962C8B-B14F-4D97-AF65-F5344CB8AC3E}">
        <p14:creationId xmlns:p14="http://schemas.microsoft.com/office/powerpoint/2010/main" val="3935428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6F78-6897-0C4E-9509-B7D44205710C}"/>
              </a:ext>
            </a:extLst>
          </p:cNvPr>
          <p:cNvPicPr>
            <a:picLocks noChangeAspect="1"/>
          </p:cNvPicPr>
          <p:nvPr/>
        </p:nvPicPr>
        <p:blipFill rotWithShape="1">
          <a:blip r:embed="rId3">
            <a:biLevel thresh="25000"/>
          </a:blip>
          <a:srcRect b="42648"/>
          <a:stretch/>
        </p:blipFill>
        <p:spPr>
          <a:xfrm>
            <a:off x="-2534603" y="-934793"/>
            <a:ext cx="8272566" cy="7133559"/>
          </a:xfrm>
          <a:prstGeom prst="rect">
            <a:avLst/>
          </a:prstGeom>
        </p:spPr>
      </p:pic>
      <p:sp>
        <p:nvSpPr>
          <p:cNvPr id="12" name="Triangle 7">
            <a:extLst>
              <a:ext uri="{FF2B5EF4-FFF2-40B4-BE49-F238E27FC236}">
                <a16:creationId xmlns:a16="http://schemas.microsoft.com/office/drawing/2014/main" id="{2BB478BB-8A61-4A80-917C-9205E9277E26}"/>
              </a:ext>
            </a:extLst>
          </p:cNvPr>
          <p:cNvSpPr/>
          <p:nvPr/>
        </p:nvSpPr>
        <p:spPr>
          <a:xfrm rot="1775333">
            <a:off x="5061185" y="-640541"/>
            <a:ext cx="7265941"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Triangle 7">
            <a:extLst>
              <a:ext uri="{FF2B5EF4-FFF2-40B4-BE49-F238E27FC236}">
                <a16:creationId xmlns:a16="http://schemas.microsoft.com/office/drawing/2014/main" id="{CA09E8FA-9BB3-4121-BF4F-BFFC26CE9A0D}"/>
              </a:ext>
            </a:extLst>
          </p:cNvPr>
          <p:cNvSpPr/>
          <p:nvPr/>
        </p:nvSpPr>
        <p:spPr>
          <a:xfrm rot="1775333">
            <a:off x="2921575" y="2089089"/>
            <a:ext cx="5362936"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cxnSp>
        <p:nvCxnSpPr>
          <p:cNvPr id="2" name="Straight Connector 5">
            <a:extLst>
              <a:ext uri="{FF2B5EF4-FFF2-40B4-BE49-F238E27FC236}">
                <a16:creationId xmlns:a16="http://schemas.microsoft.com/office/drawing/2014/main" id="{DC8DD667-CC37-CF37-DA6A-4BBF433DA372}"/>
              </a:ext>
            </a:extLst>
          </p:cNvPr>
          <p:cNvCxnSpPr>
            <a:cxnSpLocks/>
          </p:cNvCxnSpPr>
          <p:nvPr/>
        </p:nvCxnSpPr>
        <p:spPr>
          <a:xfrm>
            <a:off x="740743" y="1046316"/>
            <a:ext cx="7594398" cy="0"/>
          </a:xfrm>
          <a:prstGeom prst="line">
            <a:avLst/>
          </a:prstGeom>
          <a:ln w="28575">
            <a:solidFill>
              <a:srgbClr val="005690"/>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F1C92A9C-E061-ADDF-1C6E-9A0BBE80D7D8}"/>
              </a:ext>
            </a:extLst>
          </p:cNvPr>
          <p:cNvSpPr txBox="1">
            <a:spLocks/>
          </p:cNvSpPr>
          <p:nvPr/>
        </p:nvSpPr>
        <p:spPr>
          <a:xfrm>
            <a:off x="659026" y="468127"/>
            <a:ext cx="10303310" cy="694368"/>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sz="3200" b="1" cap="all" dirty="0">
                <a:solidFill>
                  <a:srgbClr val="67264D"/>
                </a:solidFill>
                <a:latin typeface="Tahoma" panose="020B0604030504040204" pitchFamily="34" charset="0"/>
                <a:ea typeface="Tahoma" panose="020B0604030504040204" pitchFamily="34" charset="0"/>
                <a:cs typeface="Tahoma" panose="020B0604030504040204" pitchFamily="34" charset="0"/>
              </a:rPr>
              <a:t>Mājsaimniecības</a:t>
            </a:r>
            <a:r>
              <a:rPr lang="lv-LV" sz="3600" b="1" cap="all" dirty="0">
                <a:solidFill>
                  <a:srgbClr val="67264D"/>
                </a:solidFill>
                <a:latin typeface="Tahoma" panose="020B0604030504040204" pitchFamily="34" charset="0"/>
                <a:ea typeface="Tahoma" panose="020B0604030504040204" pitchFamily="34" charset="0"/>
                <a:cs typeface="Tahoma" panose="020B0604030504040204" pitchFamily="34" charset="0"/>
              </a:rPr>
              <a:t> </a:t>
            </a:r>
            <a:r>
              <a:rPr lang="lv-LV" sz="3200" b="1" cap="all" dirty="0">
                <a:solidFill>
                  <a:srgbClr val="67264D"/>
                </a:solidFill>
                <a:latin typeface="Tahoma" panose="020B0604030504040204" pitchFamily="34" charset="0"/>
                <a:ea typeface="Tahoma" panose="020B0604030504040204" pitchFamily="34" charset="0"/>
                <a:cs typeface="Tahoma" panose="020B0604030504040204" pitchFamily="34" charset="0"/>
              </a:rPr>
              <a:t>tarifu salīdzinājums</a:t>
            </a:r>
            <a:endParaRPr lang="lv-LV" sz="3200" b="1" cap="all"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pic>
        <p:nvPicPr>
          <p:cNvPr id="5" name="Attēls 4">
            <a:extLst>
              <a:ext uri="{FF2B5EF4-FFF2-40B4-BE49-F238E27FC236}">
                <a16:creationId xmlns:a16="http://schemas.microsoft.com/office/drawing/2014/main" id="{8EC25C2B-8489-9056-8FD5-3A9803BD9526}"/>
              </a:ext>
            </a:extLst>
          </p:cNvPr>
          <p:cNvPicPr>
            <a:picLocks noChangeAspect="1"/>
          </p:cNvPicPr>
          <p:nvPr/>
        </p:nvPicPr>
        <p:blipFill>
          <a:blip r:embed="rId4"/>
          <a:stretch>
            <a:fillRect/>
          </a:stretch>
        </p:blipFill>
        <p:spPr>
          <a:xfrm>
            <a:off x="740743" y="1175760"/>
            <a:ext cx="9636156" cy="5093675"/>
          </a:xfrm>
          <a:prstGeom prst="rect">
            <a:avLst/>
          </a:prstGeom>
        </p:spPr>
      </p:pic>
    </p:spTree>
    <p:extLst>
      <p:ext uri="{BB962C8B-B14F-4D97-AF65-F5344CB8AC3E}">
        <p14:creationId xmlns:p14="http://schemas.microsoft.com/office/powerpoint/2010/main" val="2006251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6F78-6897-0C4E-9509-B7D44205710C}"/>
              </a:ext>
            </a:extLst>
          </p:cNvPr>
          <p:cNvPicPr>
            <a:picLocks noChangeAspect="1"/>
          </p:cNvPicPr>
          <p:nvPr/>
        </p:nvPicPr>
        <p:blipFill rotWithShape="1">
          <a:blip r:embed="rId3">
            <a:biLevel thresh="25000"/>
          </a:blip>
          <a:srcRect b="42648"/>
          <a:stretch/>
        </p:blipFill>
        <p:spPr>
          <a:xfrm>
            <a:off x="-2534603" y="-934793"/>
            <a:ext cx="8272566" cy="7133559"/>
          </a:xfrm>
          <a:prstGeom prst="rect">
            <a:avLst/>
          </a:prstGeom>
        </p:spPr>
      </p:pic>
      <p:sp>
        <p:nvSpPr>
          <p:cNvPr id="12" name="Triangle 7">
            <a:extLst>
              <a:ext uri="{FF2B5EF4-FFF2-40B4-BE49-F238E27FC236}">
                <a16:creationId xmlns:a16="http://schemas.microsoft.com/office/drawing/2014/main" id="{2BB478BB-8A61-4A80-917C-9205E9277E26}"/>
              </a:ext>
            </a:extLst>
          </p:cNvPr>
          <p:cNvSpPr/>
          <p:nvPr/>
        </p:nvSpPr>
        <p:spPr>
          <a:xfrm rot="1775333">
            <a:off x="5061185" y="-640541"/>
            <a:ext cx="7265941"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Triangle 7">
            <a:extLst>
              <a:ext uri="{FF2B5EF4-FFF2-40B4-BE49-F238E27FC236}">
                <a16:creationId xmlns:a16="http://schemas.microsoft.com/office/drawing/2014/main" id="{CA09E8FA-9BB3-4121-BF4F-BFFC26CE9A0D}"/>
              </a:ext>
            </a:extLst>
          </p:cNvPr>
          <p:cNvSpPr/>
          <p:nvPr/>
        </p:nvSpPr>
        <p:spPr>
          <a:xfrm rot="1775333">
            <a:off x="2921575" y="2089089"/>
            <a:ext cx="5362936"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cxnSp>
        <p:nvCxnSpPr>
          <p:cNvPr id="2" name="Straight Connector 5">
            <a:extLst>
              <a:ext uri="{FF2B5EF4-FFF2-40B4-BE49-F238E27FC236}">
                <a16:creationId xmlns:a16="http://schemas.microsoft.com/office/drawing/2014/main" id="{DC8DD667-CC37-CF37-DA6A-4BBF433DA372}"/>
              </a:ext>
            </a:extLst>
          </p:cNvPr>
          <p:cNvCxnSpPr>
            <a:cxnSpLocks/>
          </p:cNvCxnSpPr>
          <p:nvPr/>
        </p:nvCxnSpPr>
        <p:spPr>
          <a:xfrm>
            <a:off x="740743" y="1046316"/>
            <a:ext cx="7594398" cy="0"/>
          </a:xfrm>
          <a:prstGeom prst="line">
            <a:avLst/>
          </a:prstGeom>
          <a:ln w="28575">
            <a:solidFill>
              <a:srgbClr val="005690"/>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F1C92A9C-E061-ADDF-1C6E-9A0BBE80D7D8}"/>
              </a:ext>
            </a:extLst>
          </p:cNvPr>
          <p:cNvSpPr txBox="1">
            <a:spLocks/>
          </p:cNvSpPr>
          <p:nvPr/>
        </p:nvSpPr>
        <p:spPr>
          <a:xfrm>
            <a:off x="659026" y="468127"/>
            <a:ext cx="10303310" cy="694368"/>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sz="3200" b="1" cap="all" dirty="0">
                <a:solidFill>
                  <a:srgbClr val="67264D"/>
                </a:solidFill>
                <a:latin typeface="Tahoma" panose="020B0604030504040204" pitchFamily="34" charset="0"/>
                <a:ea typeface="Tahoma" panose="020B0604030504040204" pitchFamily="34" charset="0"/>
                <a:cs typeface="Tahoma" panose="020B0604030504040204" pitchFamily="34" charset="0"/>
              </a:rPr>
              <a:t>Mājsaimniecības</a:t>
            </a:r>
            <a:r>
              <a:rPr lang="lv-LV" sz="3600" b="1" cap="all" dirty="0">
                <a:solidFill>
                  <a:srgbClr val="67264D"/>
                </a:solidFill>
                <a:latin typeface="Tahoma" panose="020B0604030504040204" pitchFamily="34" charset="0"/>
                <a:ea typeface="Tahoma" panose="020B0604030504040204" pitchFamily="34" charset="0"/>
                <a:cs typeface="Tahoma" panose="020B0604030504040204" pitchFamily="34" charset="0"/>
              </a:rPr>
              <a:t> </a:t>
            </a:r>
            <a:r>
              <a:rPr lang="lv-LV" sz="3200" b="1" cap="all" dirty="0">
                <a:solidFill>
                  <a:srgbClr val="67264D"/>
                </a:solidFill>
                <a:latin typeface="Tahoma" panose="020B0604030504040204" pitchFamily="34" charset="0"/>
                <a:ea typeface="Tahoma" panose="020B0604030504040204" pitchFamily="34" charset="0"/>
                <a:cs typeface="Tahoma" panose="020B0604030504040204" pitchFamily="34" charset="0"/>
              </a:rPr>
              <a:t>tarifu salīdzinājums</a:t>
            </a:r>
            <a:endParaRPr lang="lv-LV" sz="3200" b="1" cap="all"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pic>
        <p:nvPicPr>
          <p:cNvPr id="8" name="Attēls 7">
            <a:extLst>
              <a:ext uri="{FF2B5EF4-FFF2-40B4-BE49-F238E27FC236}">
                <a16:creationId xmlns:a16="http://schemas.microsoft.com/office/drawing/2014/main" id="{DAB0DCE6-4ABF-4FBD-CEDF-316958767D9B}"/>
              </a:ext>
            </a:extLst>
          </p:cNvPr>
          <p:cNvPicPr>
            <a:picLocks noChangeAspect="1"/>
          </p:cNvPicPr>
          <p:nvPr/>
        </p:nvPicPr>
        <p:blipFill>
          <a:blip r:embed="rId4"/>
          <a:stretch>
            <a:fillRect/>
          </a:stretch>
        </p:blipFill>
        <p:spPr>
          <a:xfrm>
            <a:off x="573934" y="2077219"/>
            <a:ext cx="6133354" cy="4083436"/>
          </a:xfrm>
          <a:prstGeom prst="rect">
            <a:avLst/>
          </a:prstGeom>
        </p:spPr>
      </p:pic>
      <p:pic>
        <p:nvPicPr>
          <p:cNvPr id="10" name="Attēls 9">
            <a:extLst>
              <a:ext uri="{FF2B5EF4-FFF2-40B4-BE49-F238E27FC236}">
                <a16:creationId xmlns:a16="http://schemas.microsoft.com/office/drawing/2014/main" id="{60B11EEC-75F0-A730-977B-79C2FA62996C}"/>
              </a:ext>
            </a:extLst>
          </p:cNvPr>
          <p:cNvPicPr>
            <a:picLocks noChangeAspect="1"/>
          </p:cNvPicPr>
          <p:nvPr/>
        </p:nvPicPr>
        <p:blipFill>
          <a:blip r:embed="rId5"/>
          <a:stretch>
            <a:fillRect/>
          </a:stretch>
        </p:blipFill>
        <p:spPr>
          <a:xfrm>
            <a:off x="7100800" y="2074170"/>
            <a:ext cx="3668799" cy="4160753"/>
          </a:xfrm>
          <a:prstGeom prst="rect">
            <a:avLst/>
          </a:prstGeom>
        </p:spPr>
      </p:pic>
    </p:spTree>
    <p:extLst>
      <p:ext uri="{BB962C8B-B14F-4D97-AF65-F5344CB8AC3E}">
        <p14:creationId xmlns:p14="http://schemas.microsoft.com/office/powerpoint/2010/main" val="4126537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6F78-6897-0C4E-9509-B7D44205710C}"/>
              </a:ext>
            </a:extLst>
          </p:cNvPr>
          <p:cNvPicPr>
            <a:picLocks noChangeAspect="1"/>
          </p:cNvPicPr>
          <p:nvPr/>
        </p:nvPicPr>
        <p:blipFill rotWithShape="1">
          <a:blip r:embed="rId3">
            <a:biLevel thresh="25000"/>
          </a:blip>
          <a:srcRect b="42648"/>
          <a:stretch/>
        </p:blipFill>
        <p:spPr>
          <a:xfrm>
            <a:off x="-2534603" y="-934793"/>
            <a:ext cx="8272566" cy="7133559"/>
          </a:xfrm>
          <a:prstGeom prst="rect">
            <a:avLst/>
          </a:prstGeom>
        </p:spPr>
      </p:pic>
      <p:sp>
        <p:nvSpPr>
          <p:cNvPr id="12" name="Triangle 7">
            <a:extLst>
              <a:ext uri="{FF2B5EF4-FFF2-40B4-BE49-F238E27FC236}">
                <a16:creationId xmlns:a16="http://schemas.microsoft.com/office/drawing/2014/main" id="{2BB478BB-8A61-4A80-917C-9205E9277E26}"/>
              </a:ext>
            </a:extLst>
          </p:cNvPr>
          <p:cNvSpPr/>
          <p:nvPr/>
        </p:nvSpPr>
        <p:spPr>
          <a:xfrm rot="1775333">
            <a:off x="5061185" y="-640541"/>
            <a:ext cx="7265941"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Triangle 7">
            <a:extLst>
              <a:ext uri="{FF2B5EF4-FFF2-40B4-BE49-F238E27FC236}">
                <a16:creationId xmlns:a16="http://schemas.microsoft.com/office/drawing/2014/main" id="{CA09E8FA-9BB3-4121-BF4F-BFFC26CE9A0D}"/>
              </a:ext>
            </a:extLst>
          </p:cNvPr>
          <p:cNvSpPr/>
          <p:nvPr/>
        </p:nvSpPr>
        <p:spPr>
          <a:xfrm rot="1775333">
            <a:off x="2921575" y="2089089"/>
            <a:ext cx="5362936"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cxnSp>
        <p:nvCxnSpPr>
          <p:cNvPr id="2" name="Straight Connector 5">
            <a:extLst>
              <a:ext uri="{FF2B5EF4-FFF2-40B4-BE49-F238E27FC236}">
                <a16:creationId xmlns:a16="http://schemas.microsoft.com/office/drawing/2014/main" id="{DC8DD667-CC37-CF37-DA6A-4BBF433DA372}"/>
              </a:ext>
            </a:extLst>
          </p:cNvPr>
          <p:cNvCxnSpPr>
            <a:cxnSpLocks/>
          </p:cNvCxnSpPr>
          <p:nvPr/>
        </p:nvCxnSpPr>
        <p:spPr>
          <a:xfrm>
            <a:off x="740743" y="1046316"/>
            <a:ext cx="7594398" cy="0"/>
          </a:xfrm>
          <a:prstGeom prst="line">
            <a:avLst/>
          </a:prstGeom>
          <a:ln w="28575">
            <a:solidFill>
              <a:srgbClr val="005690"/>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F1C92A9C-E061-ADDF-1C6E-9A0BBE80D7D8}"/>
              </a:ext>
            </a:extLst>
          </p:cNvPr>
          <p:cNvSpPr txBox="1">
            <a:spLocks/>
          </p:cNvSpPr>
          <p:nvPr/>
        </p:nvSpPr>
        <p:spPr>
          <a:xfrm>
            <a:off x="659026" y="468127"/>
            <a:ext cx="10303310" cy="694368"/>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sz="3200" b="1" cap="all" dirty="0">
                <a:solidFill>
                  <a:srgbClr val="67264D"/>
                </a:solidFill>
                <a:latin typeface="Tahoma" panose="020B0604030504040204" pitchFamily="34" charset="0"/>
                <a:ea typeface="Tahoma" panose="020B0604030504040204" pitchFamily="34" charset="0"/>
                <a:cs typeface="Tahoma" panose="020B0604030504040204" pitchFamily="34" charset="0"/>
              </a:rPr>
              <a:t>Mājsaimniecības</a:t>
            </a:r>
            <a:r>
              <a:rPr lang="lv-LV" sz="3600" b="1" cap="all" dirty="0">
                <a:solidFill>
                  <a:srgbClr val="67264D"/>
                </a:solidFill>
                <a:latin typeface="Tahoma" panose="020B0604030504040204" pitchFamily="34" charset="0"/>
                <a:ea typeface="Tahoma" panose="020B0604030504040204" pitchFamily="34" charset="0"/>
                <a:cs typeface="Tahoma" panose="020B0604030504040204" pitchFamily="34" charset="0"/>
              </a:rPr>
              <a:t> </a:t>
            </a:r>
            <a:r>
              <a:rPr lang="lv-LV" sz="3200" b="1" cap="all" dirty="0">
                <a:solidFill>
                  <a:srgbClr val="67264D"/>
                </a:solidFill>
                <a:latin typeface="Tahoma" panose="020B0604030504040204" pitchFamily="34" charset="0"/>
                <a:ea typeface="Tahoma" panose="020B0604030504040204" pitchFamily="34" charset="0"/>
                <a:cs typeface="Tahoma" panose="020B0604030504040204" pitchFamily="34" charset="0"/>
              </a:rPr>
              <a:t>tarifu salīdzinājums</a:t>
            </a:r>
            <a:endParaRPr lang="lv-LV" sz="3200" b="1" cap="all"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pic>
        <p:nvPicPr>
          <p:cNvPr id="6" name="Attēls 5">
            <a:extLst>
              <a:ext uri="{FF2B5EF4-FFF2-40B4-BE49-F238E27FC236}">
                <a16:creationId xmlns:a16="http://schemas.microsoft.com/office/drawing/2014/main" id="{D69BC847-DC2F-937A-D146-E4CB46B57DEC}"/>
              </a:ext>
            </a:extLst>
          </p:cNvPr>
          <p:cNvPicPr>
            <a:picLocks noChangeAspect="1"/>
          </p:cNvPicPr>
          <p:nvPr/>
        </p:nvPicPr>
        <p:blipFill>
          <a:blip r:embed="rId4"/>
          <a:stretch>
            <a:fillRect/>
          </a:stretch>
        </p:blipFill>
        <p:spPr>
          <a:xfrm>
            <a:off x="1551710" y="1199582"/>
            <a:ext cx="7841671" cy="4865198"/>
          </a:xfrm>
          <a:prstGeom prst="rect">
            <a:avLst/>
          </a:prstGeom>
        </p:spPr>
      </p:pic>
    </p:spTree>
    <p:extLst>
      <p:ext uri="{BB962C8B-B14F-4D97-AF65-F5344CB8AC3E}">
        <p14:creationId xmlns:p14="http://schemas.microsoft.com/office/powerpoint/2010/main" val="4209420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ttēls 6" descr="Sphere of mesh and nodes">
            <a:extLst>
              <a:ext uri="{FF2B5EF4-FFF2-40B4-BE49-F238E27FC236}">
                <a16:creationId xmlns:a16="http://schemas.microsoft.com/office/drawing/2014/main" id="{74E95AE6-3258-47CC-8692-BFD1B5CB2A1C}"/>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p:blipFill>
        <p:spPr>
          <a:xfrm>
            <a:off x="0" y="0"/>
            <a:ext cx="12192000" cy="6858000"/>
          </a:xfrm>
          <a:prstGeom prst="rect">
            <a:avLst/>
          </a:prstGeom>
        </p:spPr>
      </p:pic>
      <p:pic>
        <p:nvPicPr>
          <p:cNvPr id="3" name="Picture 2">
            <a:extLst>
              <a:ext uri="{FF2B5EF4-FFF2-40B4-BE49-F238E27FC236}">
                <a16:creationId xmlns:a16="http://schemas.microsoft.com/office/drawing/2014/main" id="{6DC36F78-6897-0C4E-9509-B7D44205710C}"/>
              </a:ext>
            </a:extLst>
          </p:cNvPr>
          <p:cNvPicPr>
            <a:picLocks noChangeAspect="1"/>
          </p:cNvPicPr>
          <p:nvPr/>
        </p:nvPicPr>
        <p:blipFill rotWithShape="1">
          <a:blip r:embed="rId3">
            <a:biLevel thresh="25000"/>
            <a:alphaModFix amt="64000"/>
          </a:blip>
          <a:srcRect b="42648"/>
          <a:stretch/>
        </p:blipFill>
        <p:spPr>
          <a:xfrm>
            <a:off x="5937361" y="-451995"/>
            <a:ext cx="8272566" cy="7133559"/>
          </a:xfrm>
          <a:prstGeom prst="rect">
            <a:avLst/>
          </a:prstGeom>
        </p:spPr>
      </p:pic>
      <p:sp>
        <p:nvSpPr>
          <p:cNvPr id="6" name="Rectangle 5">
            <a:extLst>
              <a:ext uri="{FF2B5EF4-FFF2-40B4-BE49-F238E27FC236}">
                <a16:creationId xmlns:a16="http://schemas.microsoft.com/office/drawing/2014/main" id="{4D515579-07D4-6A40-9BEF-02907BD94F79}"/>
              </a:ext>
            </a:extLst>
          </p:cNvPr>
          <p:cNvSpPr/>
          <p:nvPr/>
        </p:nvSpPr>
        <p:spPr>
          <a:xfrm>
            <a:off x="214212" y="2382810"/>
            <a:ext cx="7694428" cy="1046190"/>
          </a:xfrm>
          <a:prstGeom prst="rect">
            <a:avLst/>
          </a:prstGeom>
        </p:spPr>
        <p:txBody>
          <a:bodyPr wrap="square" anchor="t">
            <a:noAutofit/>
          </a:bodyPr>
          <a:lstStyle/>
          <a:p>
            <a:pPr algn="r"/>
            <a:r>
              <a:rPr lang="lv-LV" sz="6600" cap="all" dirty="0">
                <a:solidFill>
                  <a:srgbClr val="FFFFFF"/>
                </a:solidFill>
                <a:latin typeface="Tahoma" panose="020B0604030504040204" pitchFamily="34" charset="0"/>
                <a:ea typeface="Tahoma" panose="020B0604030504040204" pitchFamily="34" charset="0"/>
                <a:cs typeface="Tahoma" panose="020B0604030504040204" pitchFamily="34" charset="0"/>
              </a:rPr>
              <a:t>Paldies</a:t>
            </a:r>
            <a:r>
              <a:rPr lang="en-US" sz="6600" cap="all" dirty="0">
                <a:solidFill>
                  <a:srgbClr val="FFFFFF"/>
                </a:solidFill>
                <a:latin typeface="Tahoma" panose="020B0604030504040204" pitchFamily="34" charset="0"/>
                <a:ea typeface="Tahoma" panose="020B0604030504040204" pitchFamily="34" charset="0"/>
                <a:cs typeface="Tahoma" panose="020B0604030504040204" pitchFamily="34" charset="0"/>
              </a:rPr>
              <a:t> par </a:t>
            </a:r>
            <a:r>
              <a:rPr lang="en-US" sz="6600" cap="all" dirty="0" err="1">
                <a:solidFill>
                  <a:srgbClr val="FFFFFF"/>
                </a:solidFill>
                <a:latin typeface="Tahoma" panose="020B0604030504040204" pitchFamily="34" charset="0"/>
                <a:ea typeface="Tahoma" panose="020B0604030504040204" pitchFamily="34" charset="0"/>
                <a:cs typeface="Tahoma" panose="020B0604030504040204" pitchFamily="34" charset="0"/>
              </a:rPr>
              <a:t>jūsu</a:t>
            </a:r>
            <a:r>
              <a:rPr lang="en-US" sz="6600" cap="all"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600" cap="all" dirty="0" err="1">
                <a:solidFill>
                  <a:srgbClr val="FFFFFF"/>
                </a:solidFill>
                <a:latin typeface="Tahoma" panose="020B0604030504040204" pitchFamily="34" charset="0"/>
                <a:ea typeface="Tahoma" panose="020B0604030504040204" pitchFamily="34" charset="0"/>
                <a:cs typeface="Tahoma" panose="020B0604030504040204" pitchFamily="34" charset="0"/>
              </a:rPr>
              <a:t>uzmanību</a:t>
            </a:r>
            <a:r>
              <a:rPr lang="lv-LV" sz="6600" cap="all" dirty="0">
                <a:solidFill>
                  <a:srgbClr val="FFFFFF"/>
                </a:solidFill>
                <a:latin typeface="Tahoma" panose="020B0604030504040204" pitchFamily="34" charset="0"/>
                <a:ea typeface="Tahoma" panose="020B0604030504040204" pitchFamily="34" charset="0"/>
                <a:cs typeface="Tahoma" panose="020B0604030504040204" pitchFamily="34" charset="0"/>
              </a:rPr>
              <a:t>!</a:t>
            </a:r>
            <a:endParaRPr lang="en-GB" sz="6600" dirty="0">
              <a:solidFill>
                <a:srgbClr val="FFFFFF"/>
              </a:solidFill>
              <a:effectLst>
                <a:outerShdw blurRad="50800" dist="38100" dir="2700000" algn="tl" rotWithShape="0">
                  <a:prstClr val="black"/>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A75296DA-70D0-4984-AA07-05BFA8601EBB}"/>
              </a:ext>
            </a:extLst>
          </p:cNvPr>
          <p:cNvSpPr txBox="1">
            <a:spLocks/>
          </p:cNvSpPr>
          <p:nvPr/>
        </p:nvSpPr>
        <p:spPr>
          <a:xfrm>
            <a:off x="8940131" y="6351528"/>
            <a:ext cx="3448887" cy="330036"/>
          </a:xfrm>
          <a:prstGeom prst="rect">
            <a:avLst/>
          </a:prstGeom>
        </p:spPr>
        <p:txBody>
          <a:bodyPr vert="horz" lIns="91440" tIns="45720" rIns="91440" bIns="45720" rtlCol="0" anchor="t">
            <a:noAutofit/>
          </a:bodyPr>
          <a:lstStyle>
            <a:lvl1pPr marL="0" indent="0" algn="l" defTabSz="914172" rtl="0" eaLnBrk="1" latinLnBrk="0" hangingPunct="1">
              <a:lnSpc>
                <a:spcPct val="90000"/>
              </a:lnSpc>
              <a:spcBef>
                <a:spcPts val="1000"/>
              </a:spcBef>
              <a:buFont typeface="Arial" panose="020B0604020202020204" pitchFamily="34" charset="0"/>
              <a:buNone/>
              <a:defRPr sz="1400" i="0" kern="1200">
                <a:solidFill>
                  <a:schemeClr val="bg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cap="all" dirty="0" err="1">
                <a:solidFill>
                  <a:srgbClr val="FFFFFF"/>
                </a:solidFill>
                <a:latin typeface="Tahoma"/>
                <a:ea typeface="Tahoma"/>
                <a:cs typeface="Tahoma"/>
              </a:rPr>
              <a:t>Rīga</a:t>
            </a:r>
            <a:r>
              <a:rPr lang="en-US" sz="2400" cap="all" dirty="0">
                <a:solidFill>
                  <a:srgbClr val="FFFFFF"/>
                </a:solidFill>
                <a:latin typeface="Tahoma"/>
                <a:ea typeface="Tahoma"/>
                <a:cs typeface="Tahoma"/>
              </a:rPr>
              <a:t> | </a:t>
            </a:r>
            <a:r>
              <a:rPr lang="lv-LV" sz="2400" cap="all" dirty="0">
                <a:solidFill>
                  <a:srgbClr val="FFFFFF"/>
                </a:solidFill>
                <a:latin typeface="Tahoma"/>
                <a:ea typeface="Tahoma"/>
                <a:cs typeface="Tahoma"/>
              </a:rPr>
              <a:t>06</a:t>
            </a:r>
            <a:r>
              <a:rPr lang="en-US" sz="2400" cap="all" dirty="0">
                <a:solidFill>
                  <a:srgbClr val="FFFFFF"/>
                </a:solidFill>
                <a:latin typeface="Tahoma"/>
                <a:ea typeface="Tahoma"/>
                <a:cs typeface="Tahoma"/>
              </a:rPr>
              <a:t>.0</a:t>
            </a:r>
            <a:r>
              <a:rPr lang="lv-LV" sz="2400" cap="all" dirty="0">
                <a:solidFill>
                  <a:srgbClr val="FFFFFF"/>
                </a:solidFill>
                <a:latin typeface="Tahoma"/>
                <a:ea typeface="Tahoma"/>
                <a:cs typeface="Tahoma"/>
              </a:rPr>
              <a:t>9</a:t>
            </a:r>
            <a:r>
              <a:rPr lang="en-US" sz="2400" cap="all" dirty="0">
                <a:solidFill>
                  <a:srgbClr val="FFFFFF"/>
                </a:solidFill>
                <a:latin typeface="Tahoma"/>
                <a:ea typeface="Tahoma"/>
                <a:cs typeface="Tahoma"/>
              </a:rPr>
              <a:t>.202</a:t>
            </a:r>
            <a:r>
              <a:rPr lang="lv-LV" sz="2400" cap="all" dirty="0">
                <a:solidFill>
                  <a:srgbClr val="FFFFFF"/>
                </a:solidFill>
                <a:latin typeface="Tahoma"/>
                <a:ea typeface="Tahoma"/>
                <a:cs typeface="Tahoma"/>
              </a:rPr>
              <a:t>3.</a:t>
            </a:r>
            <a:endParaRPr lang="en-US" sz="2400" cap="all" dirty="0">
              <a:solidFill>
                <a:srgbClr val="FFFFFF"/>
              </a:solidFill>
              <a:latin typeface="Tahoma"/>
              <a:ea typeface="Tahoma"/>
              <a:cs typeface="Tahoma"/>
            </a:endParaRPr>
          </a:p>
        </p:txBody>
      </p:sp>
      <p:pic>
        <p:nvPicPr>
          <p:cNvPr id="8" name="Attēls 7">
            <a:extLst>
              <a:ext uri="{FF2B5EF4-FFF2-40B4-BE49-F238E27FC236}">
                <a16:creationId xmlns:a16="http://schemas.microsoft.com/office/drawing/2014/main" id="{EA9AA72C-0B33-2332-ACB3-EE8FE904D492}"/>
              </a:ext>
            </a:extLst>
          </p:cNvPr>
          <p:cNvPicPr>
            <a:picLocks noChangeAspect="1"/>
          </p:cNvPicPr>
          <p:nvPr/>
        </p:nvPicPr>
        <p:blipFill>
          <a:blip r:embed="rId4"/>
          <a:stretch>
            <a:fillRect/>
          </a:stretch>
        </p:blipFill>
        <p:spPr>
          <a:xfrm>
            <a:off x="214212" y="0"/>
            <a:ext cx="1358475" cy="2037712"/>
          </a:xfrm>
          <a:prstGeom prst="rect">
            <a:avLst/>
          </a:prstGeom>
        </p:spPr>
      </p:pic>
    </p:spTree>
    <p:extLst>
      <p:ext uri="{BB962C8B-B14F-4D97-AF65-F5344CB8AC3E}">
        <p14:creationId xmlns:p14="http://schemas.microsoft.com/office/powerpoint/2010/main" val="3120020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74919A0D-FD4D-48EB-88DD-17427861C0F6}"/>
              </a:ext>
            </a:extLst>
          </p:cNvPr>
          <p:cNvPicPr>
            <a:picLocks noChangeAspect="1"/>
          </p:cNvPicPr>
          <p:nvPr/>
        </p:nvPicPr>
        <p:blipFill rotWithShape="1">
          <a:blip r:embed="rId3">
            <a:biLevel thresh="25000"/>
          </a:blip>
          <a:srcRect b="42648"/>
          <a:stretch/>
        </p:blipFill>
        <p:spPr>
          <a:xfrm>
            <a:off x="-2336756" y="-1001174"/>
            <a:ext cx="8272566" cy="7133559"/>
          </a:xfrm>
          <a:prstGeom prst="rect">
            <a:avLst/>
          </a:prstGeom>
        </p:spPr>
      </p:pic>
      <p:cxnSp>
        <p:nvCxnSpPr>
          <p:cNvPr id="20" name="Straight Connector 5">
            <a:extLst>
              <a:ext uri="{FF2B5EF4-FFF2-40B4-BE49-F238E27FC236}">
                <a16:creationId xmlns:a16="http://schemas.microsoft.com/office/drawing/2014/main" id="{04C3FB92-0D83-43E5-B8FC-402719388971}"/>
              </a:ext>
            </a:extLst>
          </p:cNvPr>
          <p:cNvCxnSpPr>
            <a:cxnSpLocks/>
          </p:cNvCxnSpPr>
          <p:nvPr/>
        </p:nvCxnSpPr>
        <p:spPr>
          <a:xfrm>
            <a:off x="740743" y="1421701"/>
            <a:ext cx="7594398" cy="0"/>
          </a:xfrm>
          <a:prstGeom prst="line">
            <a:avLst/>
          </a:prstGeom>
          <a:ln w="28575">
            <a:solidFill>
              <a:srgbClr val="005690"/>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BA51A2AB-C327-4E1F-8DE0-AAACEEA9D222}"/>
              </a:ext>
            </a:extLst>
          </p:cNvPr>
          <p:cNvSpPr txBox="1">
            <a:spLocks/>
          </p:cNvSpPr>
          <p:nvPr/>
        </p:nvSpPr>
        <p:spPr>
          <a:xfrm>
            <a:off x="740743" y="873918"/>
            <a:ext cx="10303310" cy="694368"/>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sz="3600" b="1" cap="all" dirty="0">
                <a:solidFill>
                  <a:srgbClr val="67264D"/>
                </a:solidFill>
                <a:latin typeface="Tahoma" panose="020B0604030504040204" pitchFamily="34" charset="0"/>
                <a:ea typeface="Tahoma" panose="020B0604030504040204" pitchFamily="34" charset="0"/>
                <a:cs typeface="Tahoma" panose="020B0604030504040204" pitchFamily="34" charset="0"/>
              </a:rPr>
              <a:t>No kā sastāv rēķins?</a:t>
            </a:r>
            <a:endParaRPr lang="lv-LV" sz="3600" b="1" cap="all"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sp>
        <p:nvSpPr>
          <p:cNvPr id="27" name="Taisnstūris 26">
            <a:extLst>
              <a:ext uri="{FF2B5EF4-FFF2-40B4-BE49-F238E27FC236}">
                <a16:creationId xmlns:a16="http://schemas.microsoft.com/office/drawing/2014/main" id="{B0F498F9-4259-4759-86FC-6141389AD64E}"/>
              </a:ext>
            </a:extLst>
          </p:cNvPr>
          <p:cNvSpPr/>
          <p:nvPr/>
        </p:nvSpPr>
        <p:spPr>
          <a:xfrm>
            <a:off x="1693006" y="1969485"/>
            <a:ext cx="9456317" cy="532264"/>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2000" dirty="0">
                <a:solidFill>
                  <a:srgbClr val="003C64"/>
                </a:solidFill>
                <a:latin typeface="Tahoma" panose="020B0604030504040204" pitchFamily="34" charset="0"/>
                <a:ea typeface="Tahoma" panose="020B0604030504040204" pitchFamily="34" charset="0"/>
                <a:cs typeface="Tahoma" panose="020B0604030504040204" pitchFamily="34" charset="0"/>
              </a:rPr>
              <a:t>Elektroenerģija</a:t>
            </a:r>
          </a:p>
        </p:txBody>
      </p:sp>
      <p:sp>
        <p:nvSpPr>
          <p:cNvPr id="30" name="Vienādsānu trīsstūris 29">
            <a:extLst>
              <a:ext uri="{FF2B5EF4-FFF2-40B4-BE49-F238E27FC236}">
                <a16:creationId xmlns:a16="http://schemas.microsoft.com/office/drawing/2014/main" id="{79A92B7E-7CFD-461E-A72B-C082D0A203E2}"/>
              </a:ext>
            </a:extLst>
          </p:cNvPr>
          <p:cNvSpPr/>
          <p:nvPr/>
        </p:nvSpPr>
        <p:spPr>
          <a:xfrm rot="5400000">
            <a:off x="1196602" y="2050899"/>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4" name="Vienādsānu trīsstūris 3">
            <a:extLst>
              <a:ext uri="{FF2B5EF4-FFF2-40B4-BE49-F238E27FC236}">
                <a16:creationId xmlns:a16="http://schemas.microsoft.com/office/drawing/2014/main" id="{24A79A1A-3EC7-CBDD-C668-F68864A3723A}"/>
              </a:ext>
            </a:extLst>
          </p:cNvPr>
          <p:cNvSpPr/>
          <p:nvPr/>
        </p:nvSpPr>
        <p:spPr>
          <a:xfrm rot="5400000">
            <a:off x="1191535" y="3354135"/>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3" name="Taisnstūris 2">
            <a:extLst>
              <a:ext uri="{FF2B5EF4-FFF2-40B4-BE49-F238E27FC236}">
                <a16:creationId xmlns:a16="http://schemas.microsoft.com/office/drawing/2014/main" id="{C3CE4751-C978-56FC-584D-2724AC05AD43}"/>
              </a:ext>
            </a:extLst>
          </p:cNvPr>
          <p:cNvSpPr/>
          <p:nvPr/>
        </p:nvSpPr>
        <p:spPr>
          <a:xfrm>
            <a:off x="2157573" y="2527518"/>
            <a:ext cx="8990186" cy="48764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600" dirty="0">
                <a:solidFill>
                  <a:srgbClr val="003C64"/>
                </a:solidFill>
                <a:latin typeface="Tahoma" panose="020B0604030504040204" pitchFamily="34" charset="0"/>
                <a:ea typeface="Tahoma" panose="020B0604030504040204" pitchFamily="34" charset="0"/>
                <a:cs typeface="Tahoma" panose="020B0604030504040204" pitchFamily="34" charset="0"/>
              </a:rPr>
              <a:t>Cena nav regulēta, vienošanās cena starp lietotāju un tirgotāju</a:t>
            </a:r>
          </a:p>
        </p:txBody>
      </p:sp>
      <p:sp>
        <p:nvSpPr>
          <p:cNvPr id="6" name="Taisnstūris 5">
            <a:extLst>
              <a:ext uri="{FF2B5EF4-FFF2-40B4-BE49-F238E27FC236}">
                <a16:creationId xmlns:a16="http://schemas.microsoft.com/office/drawing/2014/main" id="{BC9F4AE9-2E2B-7111-02FD-A98E43E63785}"/>
              </a:ext>
            </a:extLst>
          </p:cNvPr>
          <p:cNvSpPr/>
          <p:nvPr/>
        </p:nvSpPr>
        <p:spPr>
          <a:xfrm>
            <a:off x="1687939" y="3273672"/>
            <a:ext cx="9456317" cy="508000"/>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2000" dirty="0">
                <a:solidFill>
                  <a:srgbClr val="003C64"/>
                </a:solidFill>
                <a:latin typeface="Tahoma" panose="020B0604030504040204" pitchFamily="34" charset="0"/>
                <a:ea typeface="Tahoma" panose="020B0604030504040204" pitchFamily="34" charset="0"/>
                <a:cs typeface="Tahoma" panose="020B0604030504040204" pitchFamily="34" charset="0"/>
              </a:rPr>
              <a:t>Sadales un pārvades pakalpojumi</a:t>
            </a:r>
          </a:p>
        </p:txBody>
      </p:sp>
      <p:sp>
        <p:nvSpPr>
          <p:cNvPr id="10" name="Taisnstūris 9">
            <a:extLst>
              <a:ext uri="{FF2B5EF4-FFF2-40B4-BE49-F238E27FC236}">
                <a16:creationId xmlns:a16="http://schemas.microsoft.com/office/drawing/2014/main" id="{38ABC585-2D4D-1D27-DA65-7BAAACB2C565}"/>
              </a:ext>
            </a:extLst>
          </p:cNvPr>
          <p:cNvSpPr/>
          <p:nvPr/>
        </p:nvSpPr>
        <p:spPr>
          <a:xfrm>
            <a:off x="2157573" y="3798087"/>
            <a:ext cx="8986682" cy="48418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600" dirty="0">
                <a:solidFill>
                  <a:srgbClr val="003C64"/>
                </a:solidFill>
                <a:latin typeface="Tahoma" panose="020B0604030504040204" pitchFamily="34" charset="0"/>
                <a:ea typeface="Tahoma" panose="020B0604030504040204" pitchFamily="34" charset="0"/>
                <a:cs typeface="Tahoma" panose="020B0604030504040204" pitchFamily="34" charset="0"/>
              </a:rPr>
              <a:t>SPRK regulēti tarifi</a:t>
            </a:r>
          </a:p>
        </p:txBody>
      </p:sp>
      <p:sp>
        <p:nvSpPr>
          <p:cNvPr id="12" name="Vienādsānu trīsstūris 11">
            <a:extLst>
              <a:ext uri="{FF2B5EF4-FFF2-40B4-BE49-F238E27FC236}">
                <a16:creationId xmlns:a16="http://schemas.microsoft.com/office/drawing/2014/main" id="{B685D138-B6B2-F64B-7938-A17B0DA72513}"/>
              </a:ext>
            </a:extLst>
          </p:cNvPr>
          <p:cNvSpPr/>
          <p:nvPr/>
        </p:nvSpPr>
        <p:spPr>
          <a:xfrm rot="5400000">
            <a:off x="1237088" y="4693497"/>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13" name="Taisnstūris 12">
            <a:extLst>
              <a:ext uri="{FF2B5EF4-FFF2-40B4-BE49-F238E27FC236}">
                <a16:creationId xmlns:a16="http://schemas.microsoft.com/office/drawing/2014/main" id="{088D1B5C-DAC7-573C-77BC-87C6F5C1DF97}"/>
              </a:ext>
            </a:extLst>
          </p:cNvPr>
          <p:cNvSpPr/>
          <p:nvPr/>
        </p:nvSpPr>
        <p:spPr>
          <a:xfrm>
            <a:off x="1687938" y="4615704"/>
            <a:ext cx="9456317" cy="48418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2000" dirty="0">
                <a:solidFill>
                  <a:srgbClr val="003C64"/>
                </a:solidFill>
                <a:latin typeface="Tahoma" panose="020B0604030504040204" pitchFamily="34" charset="0"/>
                <a:ea typeface="Tahoma" panose="020B0604030504040204" pitchFamily="34" charset="0"/>
                <a:cs typeface="Tahoma" panose="020B0604030504040204" pitchFamily="34" charset="0"/>
              </a:rPr>
              <a:t>Pievienotās vērtības nodoklis</a:t>
            </a:r>
          </a:p>
        </p:txBody>
      </p:sp>
      <p:sp>
        <p:nvSpPr>
          <p:cNvPr id="5" name="Taisnstūris 4">
            <a:extLst>
              <a:ext uri="{FF2B5EF4-FFF2-40B4-BE49-F238E27FC236}">
                <a16:creationId xmlns:a16="http://schemas.microsoft.com/office/drawing/2014/main" id="{AD29A6A6-3557-8BDD-89E4-762820B29E88}"/>
              </a:ext>
            </a:extLst>
          </p:cNvPr>
          <p:cNvSpPr/>
          <p:nvPr/>
        </p:nvSpPr>
        <p:spPr>
          <a:xfrm>
            <a:off x="2157573" y="5147129"/>
            <a:ext cx="8986682" cy="48418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600" dirty="0">
                <a:solidFill>
                  <a:srgbClr val="003C64"/>
                </a:solidFill>
                <a:latin typeface="Tahoma" panose="020B0604030504040204" pitchFamily="34" charset="0"/>
                <a:ea typeface="Tahoma" panose="020B0604030504040204" pitchFamily="34" charset="0"/>
                <a:cs typeface="Tahoma" panose="020B0604030504040204" pitchFamily="34" charset="0"/>
              </a:rPr>
              <a:t>Valsts nodokļu politika</a:t>
            </a:r>
          </a:p>
        </p:txBody>
      </p:sp>
    </p:spTree>
    <p:extLst>
      <p:ext uri="{BB962C8B-B14F-4D97-AF65-F5344CB8AC3E}">
        <p14:creationId xmlns:p14="http://schemas.microsoft.com/office/powerpoint/2010/main" val="2990143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6F78-6897-0C4E-9509-B7D44205710C}"/>
              </a:ext>
            </a:extLst>
          </p:cNvPr>
          <p:cNvPicPr>
            <a:picLocks noChangeAspect="1"/>
          </p:cNvPicPr>
          <p:nvPr/>
        </p:nvPicPr>
        <p:blipFill rotWithShape="1">
          <a:blip r:embed="rId3">
            <a:biLevel thresh="25000"/>
          </a:blip>
          <a:srcRect b="42648"/>
          <a:stretch/>
        </p:blipFill>
        <p:spPr>
          <a:xfrm>
            <a:off x="-2534603" y="-934793"/>
            <a:ext cx="8272566" cy="7133559"/>
          </a:xfrm>
          <a:prstGeom prst="rect">
            <a:avLst/>
          </a:prstGeom>
        </p:spPr>
      </p:pic>
      <p:sp>
        <p:nvSpPr>
          <p:cNvPr id="12" name="Triangle 7">
            <a:extLst>
              <a:ext uri="{FF2B5EF4-FFF2-40B4-BE49-F238E27FC236}">
                <a16:creationId xmlns:a16="http://schemas.microsoft.com/office/drawing/2014/main" id="{2BB478BB-8A61-4A80-917C-9205E9277E26}"/>
              </a:ext>
            </a:extLst>
          </p:cNvPr>
          <p:cNvSpPr/>
          <p:nvPr/>
        </p:nvSpPr>
        <p:spPr>
          <a:xfrm rot="1775333">
            <a:off x="5061185" y="-640541"/>
            <a:ext cx="7265941"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Triangle 7">
            <a:extLst>
              <a:ext uri="{FF2B5EF4-FFF2-40B4-BE49-F238E27FC236}">
                <a16:creationId xmlns:a16="http://schemas.microsoft.com/office/drawing/2014/main" id="{CA09E8FA-9BB3-4121-BF4F-BFFC26CE9A0D}"/>
              </a:ext>
            </a:extLst>
          </p:cNvPr>
          <p:cNvSpPr/>
          <p:nvPr/>
        </p:nvSpPr>
        <p:spPr>
          <a:xfrm rot="1775333">
            <a:off x="2921575" y="2089089"/>
            <a:ext cx="5362936"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9" name="TextBox 8">
            <a:extLst>
              <a:ext uri="{FF2B5EF4-FFF2-40B4-BE49-F238E27FC236}">
                <a16:creationId xmlns:a16="http://schemas.microsoft.com/office/drawing/2014/main" id="{0A69C586-F683-40A9-AF1E-4224EF2C104D}"/>
              </a:ext>
            </a:extLst>
          </p:cNvPr>
          <p:cNvSpPr txBox="1"/>
          <p:nvPr/>
        </p:nvSpPr>
        <p:spPr>
          <a:xfrm>
            <a:off x="421590" y="265815"/>
            <a:ext cx="10047776" cy="535531"/>
          </a:xfrm>
          <a:prstGeom prst="rect">
            <a:avLst/>
          </a:prstGeom>
          <a:noFill/>
        </p:spPr>
        <p:txBody>
          <a:bodyPr wrap="square">
            <a:spAutoFit/>
          </a:body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sz="3200" b="1" u="sng" cap="all" dirty="0">
                <a:solidFill>
                  <a:srgbClr val="003C64"/>
                </a:solidFill>
                <a:latin typeface="Tahoma" panose="020B0604030504040204" pitchFamily="34" charset="0"/>
                <a:ea typeface="Tahoma" panose="020B0604030504040204" pitchFamily="34" charset="0"/>
                <a:cs typeface="Tahoma" panose="020B0604030504040204" pitchFamily="34" charset="0"/>
              </a:rPr>
              <a:t>Sadales sistēmas pakalpojumu tarifi</a:t>
            </a:r>
            <a:endParaRPr kumimoji="0" lang="en-US" sz="3200" b="1" i="0" u="sng" strike="noStrike" kern="1200" cap="all" spc="0" normalizeH="0" baseline="0" noProof="0" dirty="0">
              <a:ln>
                <a:noFill/>
              </a:ln>
              <a:solidFill>
                <a:srgbClr val="003C64"/>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Shēma 9">
            <a:extLst>
              <a:ext uri="{FF2B5EF4-FFF2-40B4-BE49-F238E27FC236}">
                <a16:creationId xmlns:a16="http://schemas.microsoft.com/office/drawing/2014/main" id="{CD7D80A6-9533-4BB3-A974-5578A0E5F1D1}"/>
              </a:ext>
            </a:extLst>
          </p:cNvPr>
          <p:cNvGraphicFramePr/>
          <p:nvPr>
            <p:extLst>
              <p:ext uri="{D42A27DB-BD31-4B8C-83A1-F6EECF244321}">
                <p14:modId xmlns:p14="http://schemas.microsoft.com/office/powerpoint/2010/main" val="2421664660"/>
              </p:ext>
            </p:extLst>
          </p:nvPr>
        </p:nvGraphicFramePr>
        <p:xfrm>
          <a:off x="683490" y="2074653"/>
          <a:ext cx="9664074" cy="3614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2449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6F78-6897-0C4E-9509-B7D44205710C}"/>
              </a:ext>
            </a:extLst>
          </p:cNvPr>
          <p:cNvPicPr>
            <a:picLocks noChangeAspect="1"/>
          </p:cNvPicPr>
          <p:nvPr/>
        </p:nvPicPr>
        <p:blipFill rotWithShape="1">
          <a:blip r:embed="rId3">
            <a:biLevel thresh="25000"/>
          </a:blip>
          <a:srcRect b="42648"/>
          <a:stretch/>
        </p:blipFill>
        <p:spPr>
          <a:xfrm>
            <a:off x="-2534603" y="-934793"/>
            <a:ext cx="8272566" cy="7133559"/>
          </a:xfrm>
          <a:prstGeom prst="rect">
            <a:avLst/>
          </a:prstGeom>
        </p:spPr>
      </p:pic>
      <p:sp>
        <p:nvSpPr>
          <p:cNvPr id="12" name="Triangle 7">
            <a:extLst>
              <a:ext uri="{FF2B5EF4-FFF2-40B4-BE49-F238E27FC236}">
                <a16:creationId xmlns:a16="http://schemas.microsoft.com/office/drawing/2014/main" id="{2BB478BB-8A61-4A80-917C-9205E9277E26}"/>
              </a:ext>
            </a:extLst>
          </p:cNvPr>
          <p:cNvSpPr/>
          <p:nvPr/>
        </p:nvSpPr>
        <p:spPr>
          <a:xfrm rot="1775333">
            <a:off x="5061185" y="-640541"/>
            <a:ext cx="7265941"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Triangle 7">
            <a:extLst>
              <a:ext uri="{FF2B5EF4-FFF2-40B4-BE49-F238E27FC236}">
                <a16:creationId xmlns:a16="http://schemas.microsoft.com/office/drawing/2014/main" id="{CA09E8FA-9BB3-4121-BF4F-BFFC26CE9A0D}"/>
              </a:ext>
            </a:extLst>
          </p:cNvPr>
          <p:cNvSpPr/>
          <p:nvPr/>
        </p:nvSpPr>
        <p:spPr>
          <a:xfrm rot="1775333">
            <a:off x="2921575" y="2089089"/>
            <a:ext cx="5362936"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graphicFrame>
        <p:nvGraphicFramePr>
          <p:cNvPr id="10" name="Shēma 9">
            <a:extLst>
              <a:ext uri="{FF2B5EF4-FFF2-40B4-BE49-F238E27FC236}">
                <a16:creationId xmlns:a16="http://schemas.microsoft.com/office/drawing/2014/main" id="{CD7D80A6-9533-4BB3-A974-5578A0E5F1D1}"/>
              </a:ext>
            </a:extLst>
          </p:cNvPr>
          <p:cNvGraphicFramePr/>
          <p:nvPr>
            <p:extLst>
              <p:ext uri="{D42A27DB-BD31-4B8C-83A1-F6EECF244321}">
                <p14:modId xmlns:p14="http://schemas.microsoft.com/office/powerpoint/2010/main" val="4047583675"/>
              </p:ext>
            </p:extLst>
          </p:nvPr>
        </p:nvGraphicFramePr>
        <p:xfrm>
          <a:off x="508000" y="1391162"/>
          <a:ext cx="9737964" cy="20817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3013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74919A0D-FD4D-48EB-88DD-17427861C0F6}"/>
              </a:ext>
            </a:extLst>
          </p:cNvPr>
          <p:cNvPicPr>
            <a:picLocks noChangeAspect="1"/>
          </p:cNvPicPr>
          <p:nvPr/>
        </p:nvPicPr>
        <p:blipFill rotWithShape="1">
          <a:blip r:embed="rId3">
            <a:biLevel thresh="25000"/>
          </a:blip>
          <a:srcRect b="42648"/>
          <a:stretch/>
        </p:blipFill>
        <p:spPr>
          <a:xfrm>
            <a:off x="-2449772" y="-970351"/>
            <a:ext cx="8272566" cy="7133559"/>
          </a:xfrm>
          <a:prstGeom prst="rect">
            <a:avLst/>
          </a:prstGeom>
        </p:spPr>
      </p:pic>
      <p:graphicFrame>
        <p:nvGraphicFramePr>
          <p:cNvPr id="15" name="Tabula 15">
            <a:extLst>
              <a:ext uri="{FF2B5EF4-FFF2-40B4-BE49-F238E27FC236}">
                <a16:creationId xmlns:a16="http://schemas.microsoft.com/office/drawing/2014/main" id="{0A3B2DBB-B537-949E-6326-E1CA340A92AA}"/>
              </a:ext>
            </a:extLst>
          </p:cNvPr>
          <p:cNvGraphicFramePr>
            <a:graphicFrameLocks noGrp="1"/>
          </p:cNvGraphicFramePr>
          <p:nvPr>
            <p:extLst>
              <p:ext uri="{D42A27DB-BD31-4B8C-83A1-F6EECF244321}">
                <p14:modId xmlns:p14="http://schemas.microsoft.com/office/powerpoint/2010/main" val="2106906032"/>
              </p:ext>
            </p:extLst>
          </p:nvPr>
        </p:nvGraphicFramePr>
        <p:xfrm>
          <a:off x="679097" y="416560"/>
          <a:ext cx="10519734" cy="6121400"/>
        </p:xfrm>
        <a:graphic>
          <a:graphicData uri="http://schemas.openxmlformats.org/drawingml/2006/table">
            <a:tbl>
              <a:tblPr firstRow="1" bandRow="1">
                <a:tableStyleId>{93296810-A885-4BE3-A3E7-6D5BEEA58F35}</a:tableStyleId>
              </a:tblPr>
              <a:tblGrid>
                <a:gridCol w="3183987">
                  <a:extLst>
                    <a:ext uri="{9D8B030D-6E8A-4147-A177-3AD203B41FA5}">
                      <a16:colId xmlns:a16="http://schemas.microsoft.com/office/drawing/2014/main" val="4165578168"/>
                    </a:ext>
                  </a:extLst>
                </a:gridCol>
                <a:gridCol w="1756880">
                  <a:extLst>
                    <a:ext uri="{9D8B030D-6E8A-4147-A177-3AD203B41FA5}">
                      <a16:colId xmlns:a16="http://schemas.microsoft.com/office/drawing/2014/main" val="1368902785"/>
                    </a:ext>
                  </a:extLst>
                </a:gridCol>
                <a:gridCol w="1736333">
                  <a:extLst>
                    <a:ext uri="{9D8B030D-6E8A-4147-A177-3AD203B41FA5}">
                      <a16:colId xmlns:a16="http://schemas.microsoft.com/office/drawing/2014/main" val="537595077"/>
                    </a:ext>
                  </a:extLst>
                </a:gridCol>
                <a:gridCol w="1551397">
                  <a:extLst>
                    <a:ext uri="{9D8B030D-6E8A-4147-A177-3AD203B41FA5}">
                      <a16:colId xmlns:a16="http://schemas.microsoft.com/office/drawing/2014/main" val="3603590241"/>
                    </a:ext>
                  </a:extLst>
                </a:gridCol>
                <a:gridCol w="1150706">
                  <a:extLst>
                    <a:ext uri="{9D8B030D-6E8A-4147-A177-3AD203B41FA5}">
                      <a16:colId xmlns:a16="http://schemas.microsoft.com/office/drawing/2014/main" val="1518377986"/>
                    </a:ext>
                  </a:extLst>
                </a:gridCol>
                <a:gridCol w="1140431">
                  <a:extLst>
                    <a:ext uri="{9D8B030D-6E8A-4147-A177-3AD203B41FA5}">
                      <a16:colId xmlns:a16="http://schemas.microsoft.com/office/drawing/2014/main" val="726481076"/>
                    </a:ext>
                  </a:extLst>
                </a:gridCol>
              </a:tblGrid>
              <a:tr h="452449">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lv-LV" dirty="0"/>
                        <a:t>Izmaksu pozīcija</a:t>
                      </a:r>
                    </a:p>
                    <a:p>
                      <a:pPr marL="0" marR="0" lvl="0" indent="0" algn="l" defTabSz="914172" rtl="0" eaLnBrk="1" fontAlgn="auto" latinLnBrk="0" hangingPunct="1">
                        <a:lnSpc>
                          <a:spcPct val="100000"/>
                        </a:lnSpc>
                        <a:spcBef>
                          <a:spcPts val="0"/>
                        </a:spcBef>
                        <a:spcAft>
                          <a:spcPts val="0"/>
                        </a:spcAft>
                        <a:buClrTx/>
                        <a:buSzTx/>
                        <a:buFontTx/>
                        <a:buNone/>
                        <a:tabLst/>
                        <a:defRPr/>
                      </a:pPr>
                      <a:r>
                        <a:rPr lang="lv-LV" sz="1400" dirty="0"/>
                        <a:t>*izmaksas norādītas tūkstošos EUR</a:t>
                      </a:r>
                    </a:p>
                    <a:p>
                      <a:endParaRPr lang="lv-LV" dirty="0"/>
                    </a:p>
                  </a:txBody>
                  <a:tcP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lv-LV" dirty="0"/>
                        <a:t>2019.gada tarifu aprēķins</a:t>
                      </a:r>
                    </a:p>
                    <a:p>
                      <a:pPr algn="ctr"/>
                      <a:endParaRPr lang="lv-LV" dirty="0"/>
                    </a:p>
                  </a:txBody>
                  <a:tcP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lv-LV" dirty="0"/>
                        <a:t>Sākotnēji iesniegtās vidējās gada izmaksas</a:t>
                      </a:r>
                    </a:p>
                    <a:p>
                      <a:pPr algn="ctr"/>
                      <a:endParaRPr lang="lv-LV" dirty="0"/>
                    </a:p>
                  </a:txBody>
                  <a:tcP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lv-LV" dirty="0"/>
                        <a:t>Apstiprinātās vidējās gada izmaksas</a:t>
                      </a:r>
                    </a:p>
                    <a:p>
                      <a:pPr algn="ctr"/>
                      <a:endParaRPr lang="lv-LV" dirty="0"/>
                    </a:p>
                  </a:txBody>
                  <a:tcPr/>
                </a:tc>
                <a:tc gridSpan="2">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lv-LV" dirty="0"/>
                        <a:t>Izmaiņas jaunais tarifs pret iepriekšējo tarifu</a:t>
                      </a:r>
                    </a:p>
                    <a:p>
                      <a:pPr algn="ctr"/>
                      <a:endParaRPr lang="lv-LV" dirty="0"/>
                    </a:p>
                  </a:txBody>
                  <a:tcPr/>
                </a:tc>
                <a:tc hMerge="1">
                  <a:txBody>
                    <a:bodyPr/>
                    <a:lstStyle/>
                    <a:p>
                      <a:endParaRPr lang="lv-LV" dirty="0"/>
                    </a:p>
                  </a:txBody>
                  <a:tcPr/>
                </a:tc>
                <a:extLst>
                  <a:ext uri="{0D108BD9-81ED-4DB2-BD59-A6C34878D82A}">
                    <a16:rowId xmlns:a16="http://schemas.microsoft.com/office/drawing/2014/main" val="1586908890"/>
                  </a:ext>
                </a:extLst>
              </a:tr>
              <a:tr h="370840">
                <a:tc>
                  <a:txBody>
                    <a:bodyPr/>
                    <a:lstStyle/>
                    <a:p>
                      <a:r>
                        <a:rPr lang="lv-LV" b="1" dirty="0"/>
                        <a:t>1. Kapitāla izmaksas</a:t>
                      </a:r>
                    </a:p>
                  </a:txBody>
                  <a:tcPr/>
                </a:tc>
                <a:tc>
                  <a:txBody>
                    <a:bodyPr/>
                    <a:lstStyle/>
                    <a:p>
                      <a:pPr algn="ctr"/>
                      <a:r>
                        <a:rPr lang="lv-LV" b="1" dirty="0"/>
                        <a:t>116 616</a:t>
                      </a:r>
                    </a:p>
                  </a:txBody>
                  <a:tcPr anchor="ctr"/>
                </a:tc>
                <a:tc>
                  <a:txBody>
                    <a:bodyPr/>
                    <a:lstStyle/>
                    <a:p>
                      <a:pPr algn="ctr"/>
                      <a:r>
                        <a:rPr lang="lv-LV" b="1" dirty="0"/>
                        <a:t>110 084</a:t>
                      </a:r>
                    </a:p>
                  </a:txBody>
                  <a:tcPr anchor="ctr"/>
                </a:tc>
                <a:tc>
                  <a:txBody>
                    <a:bodyPr/>
                    <a:lstStyle/>
                    <a:p>
                      <a:pPr algn="ctr"/>
                      <a:r>
                        <a:rPr lang="lv-LV" b="1" dirty="0"/>
                        <a:t>107 456</a:t>
                      </a:r>
                    </a:p>
                  </a:txBody>
                  <a:tcPr anchor="ctr"/>
                </a:tc>
                <a:tc>
                  <a:txBody>
                    <a:bodyPr/>
                    <a:lstStyle/>
                    <a:p>
                      <a:pPr algn="ctr"/>
                      <a:r>
                        <a:rPr lang="lv-LV" b="1" dirty="0"/>
                        <a:t>-9 160</a:t>
                      </a:r>
                    </a:p>
                  </a:txBody>
                  <a:tcPr anchor="ctr"/>
                </a:tc>
                <a:tc>
                  <a:txBody>
                    <a:bodyPr/>
                    <a:lstStyle/>
                    <a:p>
                      <a:pPr algn="ctr"/>
                      <a:r>
                        <a:rPr lang="lv-LV" b="1" dirty="0"/>
                        <a:t>-8%</a:t>
                      </a:r>
                    </a:p>
                  </a:txBody>
                  <a:tcPr anchor="ctr"/>
                </a:tc>
                <a:extLst>
                  <a:ext uri="{0D108BD9-81ED-4DB2-BD59-A6C34878D82A}">
                    <a16:rowId xmlns:a16="http://schemas.microsoft.com/office/drawing/2014/main" val="614371827"/>
                  </a:ext>
                </a:extLst>
              </a:tr>
              <a:tr h="370840">
                <a:tc>
                  <a:txBody>
                    <a:bodyPr/>
                    <a:lstStyle/>
                    <a:p>
                      <a:r>
                        <a:rPr lang="lv-LV" b="1" dirty="0"/>
                        <a:t>2. Nodokļu izmaksas</a:t>
                      </a:r>
                    </a:p>
                  </a:txBody>
                  <a:tcPr/>
                </a:tc>
                <a:tc>
                  <a:txBody>
                    <a:bodyPr/>
                    <a:lstStyle/>
                    <a:p>
                      <a:pPr algn="ctr"/>
                      <a:r>
                        <a:rPr lang="lv-LV" b="1" dirty="0"/>
                        <a:t>334</a:t>
                      </a:r>
                    </a:p>
                  </a:txBody>
                  <a:tcPr anchor="ctr"/>
                </a:tc>
                <a:tc>
                  <a:txBody>
                    <a:bodyPr/>
                    <a:lstStyle/>
                    <a:p>
                      <a:pPr algn="ctr"/>
                      <a:r>
                        <a:rPr lang="lv-LV" b="1" dirty="0"/>
                        <a:t>259</a:t>
                      </a:r>
                    </a:p>
                  </a:txBody>
                  <a:tcPr anchor="ctr"/>
                </a:tc>
                <a:tc>
                  <a:txBody>
                    <a:bodyPr/>
                    <a:lstStyle/>
                    <a:p>
                      <a:pPr algn="ctr"/>
                      <a:r>
                        <a:rPr lang="lv-LV" b="1" dirty="0"/>
                        <a:t>261</a:t>
                      </a:r>
                    </a:p>
                  </a:txBody>
                  <a:tcPr anchor="ctr"/>
                </a:tc>
                <a:tc>
                  <a:txBody>
                    <a:bodyPr/>
                    <a:lstStyle/>
                    <a:p>
                      <a:pPr algn="ctr"/>
                      <a:r>
                        <a:rPr lang="lv-LV" b="1" dirty="0"/>
                        <a:t>-73</a:t>
                      </a:r>
                    </a:p>
                  </a:txBody>
                  <a:tcPr anchor="ctr"/>
                </a:tc>
                <a:tc>
                  <a:txBody>
                    <a:bodyPr/>
                    <a:lstStyle/>
                    <a:p>
                      <a:pPr algn="ctr"/>
                      <a:r>
                        <a:rPr lang="lv-LV" b="1" dirty="0"/>
                        <a:t>-22%</a:t>
                      </a:r>
                    </a:p>
                  </a:txBody>
                  <a:tcPr anchor="ctr"/>
                </a:tc>
                <a:extLst>
                  <a:ext uri="{0D108BD9-81ED-4DB2-BD59-A6C34878D82A}">
                    <a16:rowId xmlns:a16="http://schemas.microsoft.com/office/drawing/2014/main" val="2176061033"/>
                  </a:ext>
                </a:extLst>
              </a:tr>
              <a:tr h="370840">
                <a:tc>
                  <a:txBody>
                    <a:bodyPr/>
                    <a:lstStyle/>
                    <a:p>
                      <a:r>
                        <a:rPr lang="lv-LV" b="1" dirty="0"/>
                        <a:t>3. Ekspluatācijas izmaksas, t.sk.</a:t>
                      </a:r>
                    </a:p>
                  </a:txBody>
                  <a:tcPr/>
                </a:tc>
                <a:tc>
                  <a:txBody>
                    <a:bodyPr/>
                    <a:lstStyle/>
                    <a:p>
                      <a:pPr algn="ctr"/>
                      <a:r>
                        <a:rPr lang="lv-LV" b="1" dirty="0"/>
                        <a:t>187 787</a:t>
                      </a:r>
                    </a:p>
                  </a:txBody>
                  <a:tcPr anchor="ctr"/>
                </a:tc>
                <a:tc>
                  <a:txBody>
                    <a:bodyPr/>
                    <a:lstStyle/>
                    <a:p>
                      <a:pPr algn="ctr"/>
                      <a:r>
                        <a:rPr lang="lv-LV" b="1" dirty="0"/>
                        <a:t>333 155</a:t>
                      </a:r>
                    </a:p>
                  </a:txBody>
                  <a:tcPr anchor="ctr"/>
                </a:tc>
                <a:tc>
                  <a:txBody>
                    <a:bodyPr/>
                    <a:lstStyle/>
                    <a:p>
                      <a:pPr algn="ctr"/>
                      <a:r>
                        <a:rPr lang="lv-LV" b="1" dirty="0"/>
                        <a:t>242 977</a:t>
                      </a:r>
                    </a:p>
                  </a:txBody>
                  <a:tcPr anchor="ctr"/>
                </a:tc>
                <a:tc>
                  <a:txBody>
                    <a:bodyPr/>
                    <a:lstStyle/>
                    <a:p>
                      <a:pPr algn="ctr"/>
                      <a:r>
                        <a:rPr lang="lv-LV" b="1" dirty="0"/>
                        <a:t>55 190</a:t>
                      </a:r>
                    </a:p>
                  </a:txBody>
                  <a:tcPr anchor="ctr"/>
                </a:tc>
                <a:tc>
                  <a:txBody>
                    <a:bodyPr/>
                    <a:lstStyle/>
                    <a:p>
                      <a:pPr algn="ctr"/>
                      <a:r>
                        <a:rPr lang="lv-LV" b="1" dirty="0"/>
                        <a:t>29%</a:t>
                      </a:r>
                    </a:p>
                  </a:txBody>
                  <a:tcPr anchor="ctr"/>
                </a:tc>
                <a:extLst>
                  <a:ext uri="{0D108BD9-81ED-4DB2-BD59-A6C34878D82A}">
                    <a16:rowId xmlns:a16="http://schemas.microsoft.com/office/drawing/2014/main" val="2960740552"/>
                  </a:ext>
                </a:extLst>
              </a:tr>
              <a:tr h="370840">
                <a:tc>
                  <a:txBody>
                    <a:bodyPr/>
                    <a:lstStyle/>
                    <a:p>
                      <a:r>
                        <a:rPr lang="lv-LV" sz="1600" i="0" dirty="0"/>
                        <a:t>3.1. Personāla un sociālās izmaksas</a:t>
                      </a:r>
                    </a:p>
                  </a:txBody>
                  <a:tcPr/>
                </a:tc>
                <a:tc>
                  <a:txBody>
                    <a:bodyPr/>
                    <a:lstStyle/>
                    <a:p>
                      <a:pPr algn="ctr"/>
                      <a:r>
                        <a:rPr lang="lv-LV" sz="1600" i="0" dirty="0"/>
                        <a:t>56 211</a:t>
                      </a:r>
                    </a:p>
                  </a:txBody>
                  <a:tcPr anchor="ctr"/>
                </a:tc>
                <a:tc>
                  <a:txBody>
                    <a:bodyPr/>
                    <a:lstStyle/>
                    <a:p>
                      <a:pPr algn="ctr"/>
                      <a:r>
                        <a:rPr lang="lv-LV" sz="1600" i="0" dirty="0"/>
                        <a:t>70 987</a:t>
                      </a:r>
                    </a:p>
                  </a:txBody>
                  <a:tcPr anchor="ctr"/>
                </a:tc>
                <a:tc>
                  <a:txBody>
                    <a:bodyPr/>
                    <a:lstStyle/>
                    <a:p>
                      <a:pPr algn="ctr"/>
                      <a:r>
                        <a:rPr lang="lv-LV" sz="1600" i="0" dirty="0"/>
                        <a:t>70 159</a:t>
                      </a:r>
                    </a:p>
                  </a:txBody>
                  <a:tcPr anchor="ctr"/>
                </a:tc>
                <a:tc>
                  <a:txBody>
                    <a:bodyPr/>
                    <a:lstStyle/>
                    <a:p>
                      <a:pPr algn="ctr"/>
                      <a:r>
                        <a:rPr lang="lv-LV" sz="1600" i="0" dirty="0"/>
                        <a:t>13 948</a:t>
                      </a:r>
                    </a:p>
                  </a:txBody>
                  <a:tcPr anchor="ctr"/>
                </a:tc>
                <a:tc>
                  <a:txBody>
                    <a:bodyPr/>
                    <a:lstStyle/>
                    <a:p>
                      <a:pPr algn="ctr"/>
                      <a:r>
                        <a:rPr lang="lv-LV" sz="1600" i="0" dirty="0"/>
                        <a:t>25%</a:t>
                      </a:r>
                    </a:p>
                  </a:txBody>
                  <a:tcPr anchor="ctr"/>
                </a:tc>
                <a:extLst>
                  <a:ext uri="{0D108BD9-81ED-4DB2-BD59-A6C34878D82A}">
                    <a16:rowId xmlns:a16="http://schemas.microsoft.com/office/drawing/2014/main" val="2739890017"/>
                  </a:ext>
                </a:extLst>
              </a:tr>
              <a:tr h="370840">
                <a:tc>
                  <a:txBody>
                    <a:bodyPr/>
                    <a:lstStyle/>
                    <a:p>
                      <a:r>
                        <a:rPr lang="lv-LV" sz="1600" i="0" dirty="0"/>
                        <a:t>3.2. Īpašuma uzturēšana un remonts</a:t>
                      </a:r>
                    </a:p>
                  </a:txBody>
                  <a:tcPr/>
                </a:tc>
                <a:tc>
                  <a:txBody>
                    <a:bodyPr/>
                    <a:lstStyle/>
                    <a:p>
                      <a:pPr algn="ctr"/>
                      <a:r>
                        <a:rPr lang="lv-LV" sz="1600" i="0" dirty="0"/>
                        <a:t>9 977</a:t>
                      </a:r>
                    </a:p>
                  </a:txBody>
                  <a:tcPr anchor="ctr"/>
                </a:tc>
                <a:tc>
                  <a:txBody>
                    <a:bodyPr/>
                    <a:lstStyle/>
                    <a:p>
                      <a:pPr algn="ctr"/>
                      <a:r>
                        <a:rPr lang="lv-LV" sz="1600" i="0" dirty="0"/>
                        <a:t>11 425</a:t>
                      </a:r>
                    </a:p>
                  </a:txBody>
                  <a:tcPr anchor="ctr"/>
                </a:tc>
                <a:tc>
                  <a:txBody>
                    <a:bodyPr/>
                    <a:lstStyle/>
                    <a:p>
                      <a:pPr algn="ctr"/>
                      <a:r>
                        <a:rPr lang="lv-LV" sz="1600" i="0" dirty="0"/>
                        <a:t>11 668</a:t>
                      </a:r>
                    </a:p>
                  </a:txBody>
                  <a:tcPr anchor="ctr"/>
                </a:tc>
                <a:tc>
                  <a:txBody>
                    <a:bodyPr/>
                    <a:lstStyle/>
                    <a:p>
                      <a:pPr algn="ctr"/>
                      <a:r>
                        <a:rPr lang="lv-LV" sz="1600" i="0" dirty="0"/>
                        <a:t>1 691</a:t>
                      </a:r>
                    </a:p>
                  </a:txBody>
                  <a:tcPr anchor="ctr"/>
                </a:tc>
                <a:tc>
                  <a:txBody>
                    <a:bodyPr/>
                    <a:lstStyle/>
                    <a:p>
                      <a:pPr algn="ctr"/>
                      <a:r>
                        <a:rPr lang="lv-LV" sz="1600" i="0" dirty="0"/>
                        <a:t>17%</a:t>
                      </a:r>
                    </a:p>
                  </a:txBody>
                  <a:tcPr anchor="ctr"/>
                </a:tc>
                <a:extLst>
                  <a:ext uri="{0D108BD9-81ED-4DB2-BD59-A6C34878D82A}">
                    <a16:rowId xmlns:a16="http://schemas.microsoft.com/office/drawing/2014/main" val="1021470406"/>
                  </a:ext>
                </a:extLst>
              </a:tr>
              <a:tr h="370840">
                <a:tc>
                  <a:txBody>
                    <a:bodyPr/>
                    <a:lstStyle/>
                    <a:p>
                      <a:r>
                        <a:rPr lang="lv-LV" sz="1600" i="0" dirty="0"/>
                        <a:t>3.3. Pārējā saimnieciskās darbība</a:t>
                      </a:r>
                    </a:p>
                  </a:txBody>
                  <a:tcPr/>
                </a:tc>
                <a:tc>
                  <a:txBody>
                    <a:bodyPr/>
                    <a:lstStyle/>
                    <a:p>
                      <a:pPr algn="ctr"/>
                      <a:r>
                        <a:rPr lang="lv-LV" sz="1600" i="0" dirty="0"/>
                        <a:t>34 390</a:t>
                      </a:r>
                    </a:p>
                  </a:txBody>
                  <a:tcPr anchor="ctr"/>
                </a:tc>
                <a:tc>
                  <a:txBody>
                    <a:bodyPr/>
                    <a:lstStyle/>
                    <a:p>
                      <a:pPr algn="ctr"/>
                      <a:r>
                        <a:rPr lang="lv-LV" sz="1600" i="0" dirty="0"/>
                        <a:t>37 331</a:t>
                      </a:r>
                    </a:p>
                  </a:txBody>
                  <a:tcPr anchor="ctr"/>
                </a:tc>
                <a:tc>
                  <a:txBody>
                    <a:bodyPr/>
                    <a:lstStyle/>
                    <a:p>
                      <a:pPr algn="ctr"/>
                      <a:r>
                        <a:rPr lang="lv-LV" sz="1600" i="0" dirty="0"/>
                        <a:t>36 544</a:t>
                      </a:r>
                    </a:p>
                  </a:txBody>
                  <a:tcPr anchor="ctr"/>
                </a:tc>
                <a:tc>
                  <a:txBody>
                    <a:bodyPr/>
                    <a:lstStyle/>
                    <a:p>
                      <a:pPr algn="ctr"/>
                      <a:r>
                        <a:rPr lang="lv-LV" sz="1600" i="0" dirty="0"/>
                        <a:t>2 154</a:t>
                      </a:r>
                    </a:p>
                  </a:txBody>
                  <a:tcPr anchor="ctr"/>
                </a:tc>
                <a:tc>
                  <a:txBody>
                    <a:bodyPr/>
                    <a:lstStyle/>
                    <a:p>
                      <a:pPr algn="ctr"/>
                      <a:r>
                        <a:rPr lang="lv-LV" sz="1600" i="0" dirty="0"/>
                        <a:t>6%</a:t>
                      </a:r>
                    </a:p>
                  </a:txBody>
                  <a:tcPr anchor="ctr"/>
                </a:tc>
                <a:extLst>
                  <a:ext uri="{0D108BD9-81ED-4DB2-BD59-A6C34878D82A}">
                    <a16:rowId xmlns:a16="http://schemas.microsoft.com/office/drawing/2014/main" val="269984253"/>
                  </a:ext>
                </a:extLst>
              </a:tr>
              <a:tr h="370840">
                <a:tc>
                  <a:txBody>
                    <a:bodyPr/>
                    <a:lstStyle/>
                    <a:p>
                      <a:r>
                        <a:rPr lang="lv-LV" sz="1600" i="0" dirty="0"/>
                        <a:t>3.4. Sadales sistēmas aktīvu noma</a:t>
                      </a:r>
                    </a:p>
                  </a:txBody>
                  <a:tcPr/>
                </a:tc>
                <a:tc>
                  <a:txBody>
                    <a:bodyPr/>
                    <a:lstStyle/>
                    <a:p>
                      <a:pPr algn="ctr"/>
                      <a:r>
                        <a:rPr lang="lv-LV" sz="1600" i="0"/>
                        <a:t>0</a:t>
                      </a:r>
                      <a:endParaRPr lang="lv-LV" sz="1600" i="0" dirty="0"/>
                    </a:p>
                  </a:txBody>
                  <a:tcPr anchor="ctr"/>
                </a:tc>
                <a:tc>
                  <a:txBody>
                    <a:bodyPr/>
                    <a:lstStyle/>
                    <a:p>
                      <a:pPr algn="ctr"/>
                      <a:r>
                        <a:rPr lang="lv-LV" sz="1600" i="0" dirty="0"/>
                        <a:t>748</a:t>
                      </a:r>
                    </a:p>
                  </a:txBody>
                  <a:tcPr anchor="ctr"/>
                </a:tc>
                <a:tc>
                  <a:txBody>
                    <a:bodyPr/>
                    <a:lstStyle/>
                    <a:p>
                      <a:pPr algn="ctr"/>
                      <a:r>
                        <a:rPr lang="lv-LV" sz="1600" i="0" dirty="0"/>
                        <a:t>755</a:t>
                      </a:r>
                    </a:p>
                  </a:txBody>
                  <a:tcPr anchor="ctr"/>
                </a:tc>
                <a:tc>
                  <a:txBody>
                    <a:bodyPr/>
                    <a:lstStyle/>
                    <a:p>
                      <a:pPr algn="ctr"/>
                      <a:r>
                        <a:rPr lang="lv-LV" sz="1600" i="0" dirty="0"/>
                        <a:t>755</a:t>
                      </a:r>
                    </a:p>
                  </a:txBody>
                  <a:tcPr anchor="ctr"/>
                </a:tc>
                <a:tc>
                  <a:txBody>
                    <a:bodyPr/>
                    <a:lstStyle/>
                    <a:p>
                      <a:pPr algn="ctr"/>
                      <a:r>
                        <a:rPr lang="lv-LV" sz="1600" i="0" dirty="0"/>
                        <a:t>-</a:t>
                      </a:r>
                    </a:p>
                  </a:txBody>
                  <a:tcPr anchor="ctr"/>
                </a:tc>
                <a:extLst>
                  <a:ext uri="{0D108BD9-81ED-4DB2-BD59-A6C34878D82A}">
                    <a16:rowId xmlns:a16="http://schemas.microsoft.com/office/drawing/2014/main" val="188240079"/>
                  </a:ext>
                </a:extLst>
              </a:tr>
              <a:tr h="370840">
                <a:tc>
                  <a:txBody>
                    <a:bodyPr/>
                    <a:lstStyle/>
                    <a:p>
                      <a:r>
                        <a:rPr lang="lv-LV" sz="1600" i="0" dirty="0"/>
                        <a:t>3.5. Pārvades sistēmas pakalpojums</a:t>
                      </a:r>
                    </a:p>
                  </a:txBody>
                  <a:tcPr/>
                </a:tc>
                <a:tc>
                  <a:txBody>
                    <a:bodyPr/>
                    <a:lstStyle/>
                    <a:p>
                      <a:pPr algn="ctr"/>
                      <a:r>
                        <a:rPr lang="lv-LV" sz="1600" i="0" dirty="0"/>
                        <a:t>71 198</a:t>
                      </a:r>
                    </a:p>
                  </a:txBody>
                  <a:tcPr anchor="ctr"/>
                </a:tc>
                <a:tc>
                  <a:txBody>
                    <a:bodyPr/>
                    <a:lstStyle/>
                    <a:p>
                      <a:pPr algn="ctr"/>
                      <a:r>
                        <a:rPr lang="lv-LV" sz="1600" i="0" dirty="0"/>
                        <a:t>144 149</a:t>
                      </a:r>
                    </a:p>
                  </a:txBody>
                  <a:tcPr anchor="ctr"/>
                </a:tc>
                <a:tc>
                  <a:txBody>
                    <a:bodyPr/>
                    <a:lstStyle/>
                    <a:p>
                      <a:pPr algn="ctr"/>
                      <a:r>
                        <a:rPr lang="lv-LV" sz="1600" i="0" dirty="0"/>
                        <a:t>88 190</a:t>
                      </a:r>
                    </a:p>
                  </a:txBody>
                  <a:tcPr anchor="ctr"/>
                </a:tc>
                <a:tc>
                  <a:txBody>
                    <a:bodyPr/>
                    <a:lstStyle/>
                    <a:p>
                      <a:pPr algn="ctr"/>
                      <a:r>
                        <a:rPr lang="lv-LV" sz="1600" i="0" dirty="0"/>
                        <a:t>16 992</a:t>
                      </a:r>
                    </a:p>
                  </a:txBody>
                  <a:tcPr anchor="ctr"/>
                </a:tc>
                <a:tc>
                  <a:txBody>
                    <a:bodyPr/>
                    <a:lstStyle/>
                    <a:p>
                      <a:pPr algn="ctr"/>
                      <a:r>
                        <a:rPr lang="lv-LV" sz="1600" i="0" dirty="0"/>
                        <a:t>24%</a:t>
                      </a:r>
                    </a:p>
                  </a:txBody>
                  <a:tcPr anchor="ctr"/>
                </a:tc>
                <a:extLst>
                  <a:ext uri="{0D108BD9-81ED-4DB2-BD59-A6C34878D82A}">
                    <a16:rowId xmlns:a16="http://schemas.microsoft.com/office/drawing/2014/main" val="4058393844"/>
                  </a:ext>
                </a:extLst>
              </a:tr>
              <a:tr h="370840">
                <a:tc>
                  <a:txBody>
                    <a:bodyPr/>
                    <a:lstStyle/>
                    <a:p>
                      <a:r>
                        <a:rPr lang="lv-LV" sz="1600" i="0" dirty="0"/>
                        <a:t>3.6. Zudumu un tehnoloģiskā procesa izmaksas</a:t>
                      </a:r>
                    </a:p>
                  </a:txBody>
                  <a:tcPr/>
                </a:tc>
                <a:tc>
                  <a:txBody>
                    <a:bodyPr/>
                    <a:lstStyle/>
                    <a:p>
                      <a:pPr algn="ctr"/>
                      <a:r>
                        <a:rPr lang="lv-LV" sz="1600" i="0" dirty="0"/>
                        <a:t>16 011</a:t>
                      </a:r>
                    </a:p>
                  </a:txBody>
                  <a:tcPr anchor="ctr"/>
                </a:tc>
                <a:tc>
                  <a:txBody>
                    <a:bodyPr/>
                    <a:lstStyle/>
                    <a:p>
                      <a:pPr algn="ctr"/>
                      <a:r>
                        <a:rPr lang="lv-LV" sz="1600" i="0" dirty="0"/>
                        <a:t>68 515</a:t>
                      </a:r>
                    </a:p>
                  </a:txBody>
                  <a:tcPr anchor="ctr"/>
                </a:tc>
                <a:tc>
                  <a:txBody>
                    <a:bodyPr/>
                    <a:lstStyle/>
                    <a:p>
                      <a:pPr algn="ctr"/>
                      <a:r>
                        <a:rPr lang="lv-LV" sz="1600" i="0" dirty="0"/>
                        <a:t>35 661</a:t>
                      </a:r>
                    </a:p>
                  </a:txBody>
                  <a:tcPr anchor="ctr"/>
                </a:tc>
                <a:tc>
                  <a:txBody>
                    <a:bodyPr/>
                    <a:lstStyle/>
                    <a:p>
                      <a:pPr algn="ctr"/>
                      <a:r>
                        <a:rPr lang="lv-LV" sz="1600" i="0" dirty="0"/>
                        <a:t>19 650</a:t>
                      </a:r>
                    </a:p>
                  </a:txBody>
                  <a:tcPr anchor="ctr"/>
                </a:tc>
                <a:tc>
                  <a:txBody>
                    <a:bodyPr/>
                    <a:lstStyle/>
                    <a:p>
                      <a:pPr algn="ctr"/>
                      <a:r>
                        <a:rPr lang="lv-LV" sz="1600" i="0" dirty="0"/>
                        <a:t>123%</a:t>
                      </a:r>
                    </a:p>
                  </a:txBody>
                  <a:tcPr anchor="ctr"/>
                </a:tc>
                <a:extLst>
                  <a:ext uri="{0D108BD9-81ED-4DB2-BD59-A6C34878D82A}">
                    <a16:rowId xmlns:a16="http://schemas.microsoft.com/office/drawing/2014/main" val="474683492"/>
                  </a:ext>
                </a:extLst>
              </a:tr>
              <a:tr h="370840">
                <a:tc>
                  <a:txBody>
                    <a:bodyPr/>
                    <a:lstStyle/>
                    <a:p>
                      <a:r>
                        <a:rPr lang="lv-LV" b="1" dirty="0"/>
                        <a:t>4. Regulatīvā rēķina atlikums</a:t>
                      </a:r>
                    </a:p>
                  </a:txBody>
                  <a:tcPr/>
                </a:tc>
                <a:tc>
                  <a:txBody>
                    <a:bodyPr/>
                    <a:lstStyle/>
                    <a:p>
                      <a:pPr algn="ctr"/>
                      <a:r>
                        <a:rPr lang="lv-LV" b="1" dirty="0"/>
                        <a:t>0</a:t>
                      </a:r>
                    </a:p>
                  </a:txBody>
                  <a:tcPr anchor="ctr"/>
                </a:tc>
                <a:tc>
                  <a:txBody>
                    <a:bodyPr/>
                    <a:lstStyle/>
                    <a:p>
                      <a:pPr algn="ctr"/>
                      <a:r>
                        <a:rPr lang="lv-LV" b="1" dirty="0"/>
                        <a:t>36 268</a:t>
                      </a:r>
                    </a:p>
                  </a:txBody>
                  <a:tcPr anchor="ctr"/>
                </a:tc>
                <a:tc>
                  <a:txBody>
                    <a:bodyPr/>
                    <a:lstStyle/>
                    <a:p>
                      <a:pPr algn="ctr"/>
                      <a:r>
                        <a:rPr lang="lv-LV" b="1" dirty="0"/>
                        <a:t>10 715</a:t>
                      </a:r>
                    </a:p>
                  </a:txBody>
                  <a:tcPr anchor="ctr"/>
                </a:tc>
                <a:tc>
                  <a:txBody>
                    <a:bodyPr/>
                    <a:lstStyle/>
                    <a:p>
                      <a:pPr algn="ctr"/>
                      <a:r>
                        <a:rPr lang="lv-LV" b="1" dirty="0"/>
                        <a:t>10 715</a:t>
                      </a:r>
                    </a:p>
                  </a:txBody>
                  <a:tcPr anchor="ctr"/>
                </a:tc>
                <a:tc>
                  <a:txBody>
                    <a:bodyPr/>
                    <a:lstStyle/>
                    <a:p>
                      <a:pPr algn="ctr"/>
                      <a:r>
                        <a:rPr lang="lv-LV" b="1" dirty="0"/>
                        <a:t>-</a:t>
                      </a:r>
                    </a:p>
                  </a:txBody>
                  <a:tcPr anchor="ctr"/>
                </a:tc>
                <a:extLst>
                  <a:ext uri="{0D108BD9-81ED-4DB2-BD59-A6C34878D82A}">
                    <a16:rowId xmlns:a16="http://schemas.microsoft.com/office/drawing/2014/main" val="591587191"/>
                  </a:ext>
                </a:extLst>
              </a:tr>
              <a:tr h="370840">
                <a:tc>
                  <a:txBody>
                    <a:bodyPr/>
                    <a:lstStyle/>
                    <a:p>
                      <a:r>
                        <a:rPr lang="lv-LV" b="1" dirty="0"/>
                        <a:t>5. Efektivitāte</a:t>
                      </a:r>
                    </a:p>
                  </a:txBody>
                  <a:tcPr/>
                </a:tc>
                <a:tc>
                  <a:txBody>
                    <a:bodyPr/>
                    <a:lstStyle/>
                    <a:p>
                      <a:pPr algn="ctr"/>
                      <a:r>
                        <a:rPr lang="lv-LV" b="1" dirty="0"/>
                        <a:t>-7 832</a:t>
                      </a:r>
                    </a:p>
                  </a:txBody>
                  <a:tcPr anchor="ctr"/>
                </a:tc>
                <a:tc>
                  <a:txBody>
                    <a:bodyPr/>
                    <a:lstStyle/>
                    <a:p>
                      <a:pPr algn="ctr"/>
                      <a:r>
                        <a:rPr lang="lv-LV" b="1" dirty="0"/>
                        <a:t>0</a:t>
                      </a:r>
                    </a:p>
                  </a:txBody>
                  <a:tcPr anchor="ctr"/>
                </a:tc>
                <a:tc>
                  <a:txBody>
                    <a:bodyPr/>
                    <a:lstStyle/>
                    <a:p>
                      <a:pPr algn="ctr"/>
                      <a:r>
                        <a:rPr lang="lv-LV" b="1" dirty="0"/>
                        <a:t>0</a:t>
                      </a:r>
                    </a:p>
                  </a:txBody>
                  <a:tcPr anchor="ctr"/>
                </a:tc>
                <a:tc>
                  <a:txBody>
                    <a:bodyPr/>
                    <a:lstStyle/>
                    <a:p>
                      <a:pPr algn="ctr"/>
                      <a:r>
                        <a:rPr lang="lv-LV" b="1" dirty="0"/>
                        <a:t>7 832</a:t>
                      </a:r>
                    </a:p>
                  </a:txBody>
                  <a:tcPr anchor="ctr"/>
                </a:tc>
                <a:tc>
                  <a:txBody>
                    <a:bodyPr/>
                    <a:lstStyle/>
                    <a:p>
                      <a:pPr algn="ctr"/>
                      <a:r>
                        <a:rPr lang="lv-LV" b="1" dirty="0"/>
                        <a:t>-</a:t>
                      </a:r>
                    </a:p>
                  </a:txBody>
                  <a:tcPr anchor="ctr"/>
                </a:tc>
                <a:extLst>
                  <a:ext uri="{0D108BD9-81ED-4DB2-BD59-A6C34878D82A}">
                    <a16:rowId xmlns:a16="http://schemas.microsoft.com/office/drawing/2014/main" val="369002641"/>
                  </a:ext>
                </a:extLst>
              </a:tr>
              <a:tr h="370840">
                <a:tc>
                  <a:txBody>
                    <a:bodyPr/>
                    <a:lstStyle/>
                    <a:p>
                      <a:r>
                        <a:rPr lang="lv-LV" b="1" dirty="0"/>
                        <a:t>Kopējās izmaksas</a:t>
                      </a:r>
                    </a:p>
                  </a:txBody>
                  <a:tcPr/>
                </a:tc>
                <a:tc>
                  <a:txBody>
                    <a:bodyPr/>
                    <a:lstStyle/>
                    <a:p>
                      <a:pPr algn="ctr"/>
                      <a:r>
                        <a:rPr lang="lv-LV" b="1" dirty="0"/>
                        <a:t>296 905</a:t>
                      </a:r>
                    </a:p>
                  </a:txBody>
                  <a:tcPr anchor="ctr"/>
                </a:tc>
                <a:tc>
                  <a:txBody>
                    <a:bodyPr/>
                    <a:lstStyle/>
                    <a:p>
                      <a:pPr algn="ctr"/>
                      <a:r>
                        <a:rPr lang="lv-LV" b="1" dirty="0"/>
                        <a:t>479 766</a:t>
                      </a:r>
                    </a:p>
                  </a:txBody>
                  <a:tcPr anchor="ctr"/>
                </a:tc>
                <a:tc>
                  <a:txBody>
                    <a:bodyPr/>
                    <a:lstStyle/>
                    <a:p>
                      <a:pPr algn="ctr"/>
                      <a:r>
                        <a:rPr lang="lv-LV" b="1" dirty="0"/>
                        <a:t>361 409</a:t>
                      </a:r>
                    </a:p>
                  </a:txBody>
                  <a:tcPr anchor="ctr"/>
                </a:tc>
                <a:tc>
                  <a:txBody>
                    <a:bodyPr/>
                    <a:lstStyle/>
                    <a:p>
                      <a:pPr algn="ctr"/>
                      <a:r>
                        <a:rPr lang="lv-LV" b="1" dirty="0"/>
                        <a:t>64 504</a:t>
                      </a:r>
                    </a:p>
                  </a:txBody>
                  <a:tcPr anchor="ctr"/>
                </a:tc>
                <a:tc>
                  <a:txBody>
                    <a:bodyPr/>
                    <a:lstStyle/>
                    <a:p>
                      <a:pPr algn="ctr"/>
                      <a:r>
                        <a:rPr lang="lv-LV" b="1"/>
                        <a:t>22</a:t>
                      </a:r>
                      <a:r>
                        <a:rPr lang="lv-LV" b="1" dirty="0"/>
                        <a:t>%</a:t>
                      </a:r>
                    </a:p>
                  </a:txBody>
                  <a:tcPr anchor="ctr"/>
                </a:tc>
                <a:extLst>
                  <a:ext uri="{0D108BD9-81ED-4DB2-BD59-A6C34878D82A}">
                    <a16:rowId xmlns:a16="http://schemas.microsoft.com/office/drawing/2014/main" val="2690234006"/>
                  </a:ext>
                </a:extLst>
              </a:tr>
            </a:tbl>
          </a:graphicData>
        </a:graphic>
      </p:graphicFrame>
    </p:spTree>
    <p:extLst>
      <p:ext uri="{BB962C8B-B14F-4D97-AF65-F5344CB8AC3E}">
        <p14:creationId xmlns:p14="http://schemas.microsoft.com/office/powerpoint/2010/main" val="4292049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74919A0D-FD4D-48EB-88DD-17427861C0F6}"/>
              </a:ext>
            </a:extLst>
          </p:cNvPr>
          <p:cNvPicPr>
            <a:picLocks noChangeAspect="1"/>
          </p:cNvPicPr>
          <p:nvPr/>
        </p:nvPicPr>
        <p:blipFill rotWithShape="1">
          <a:blip r:embed="rId3">
            <a:biLevel thresh="25000"/>
          </a:blip>
          <a:srcRect b="42648"/>
          <a:stretch/>
        </p:blipFill>
        <p:spPr>
          <a:xfrm>
            <a:off x="-2336756" y="-1001174"/>
            <a:ext cx="8272566" cy="7133559"/>
          </a:xfrm>
          <a:prstGeom prst="rect">
            <a:avLst/>
          </a:prstGeom>
        </p:spPr>
      </p:pic>
      <p:cxnSp>
        <p:nvCxnSpPr>
          <p:cNvPr id="20" name="Straight Connector 5">
            <a:extLst>
              <a:ext uri="{FF2B5EF4-FFF2-40B4-BE49-F238E27FC236}">
                <a16:creationId xmlns:a16="http://schemas.microsoft.com/office/drawing/2014/main" id="{04C3FB92-0D83-43E5-B8FC-402719388971}"/>
              </a:ext>
            </a:extLst>
          </p:cNvPr>
          <p:cNvCxnSpPr>
            <a:cxnSpLocks/>
          </p:cNvCxnSpPr>
          <p:nvPr/>
        </p:nvCxnSpPr>
        <p:spPr>
          <a:xfrm>
            <a:off x="740743" y="1421701"/>
            <a:ext cx="7594398" cy="0"/>
          </a:xfrm>
          <a:prstGeom prst="line">
            <a:avLst/>
          </a:prstGeom>
          <a:ln w="28575">
            <a:solidFill>
              <a:srgbClr val="005690"/>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BA51A2AB-C327-4E1F-8DE0-AAACEEA9D222}"/>
              </a:ext>
            </a:extLst>
          </p:cNvPr>
          <p:cNvSpPr txBox="1">
            <a:spLocks/>
          </p:cNvSpPr>
          <p:nvPr/>
        </p:nvSpPr>
        <p:spPr>
          <a:xfrm>
            <a:off x="740743" y="873918"/>
            <a:ext cx="10303310" cy="694368"/>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sz="3600" b="1" cap="all" dirty="0">
                <a:solidFill>
                  <a:srgbClr val="67264D"/>
                </a:solidFill>
                <a:latin typeface="Tahoma" panose="020B0604030504040204" pitchFamily="34" charset="0"/>
                <a:ea typeface="Tahoma" panose="020B0604030504040204" pitchFamily="34" charset="0"/>
                <a:cs typeface="Tahoma" panose="020B0604030504040204" pitchFamily="34" charset="0"/>
              </a:rPr>
              <a:t>Izmaksu vērtēšana</a:t>
            </a:r>
            <a:endParaRPr lang="lv-LV" sz="3600" b="1" cap="all"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sp>
        <p:nvSpPr>
          <p:cNvPr id="27" name="Taisnstūris 26">
            <a:extLst>
              <a:ext uri="{FF2B5EF4-FFF2-40B4-BE49-F238E27FC236}">
                <a16:creationId xmlns:a16="http://schemas.microsoft.com/office/drawing/2014/main" id="{B0F498F9-4259-4759-86FC-6141389AD64E}"/>
              </a:ext>
            </a:extLst>
          </p:cNvPr>
          <p:cNvSpPr/>
          <p:nvPr/>
        </p:nvSpPr>
        <p:spPr>
          <a:xfrm>
            <a:off x="1693006" y="2305894"/>
            <a:ext cx="9456317" cy="532264"/>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2000" dirty="0">
                <a:solidFill>
                  <a:srgbClr val="003C64"/>
                </a:solidFill>
                <a:latin typeface="Tahoma" panose="020B0604030504040204" pitchFamily="34" charset="0"/>
                <a:ea typeface="Tahoma" panose="020B0604030504040204" pitchFamily="34" charset="0"/>
                <a:cs typeface="Tahoma" panose="020B0604030504040204" pitchFamily="34" charset="0"/>
              </a:rPr>
              <a:t>Tikai pakalpojuma nodrošināšanai nepieciešamās izmaksas</a:t>
            </a:r>
          </a:p>
        </p:txBody>
      </p:sp>
      <p:sp>
        <p:nvSpPr>
          <p:cNvPr id="30" name="Vienādsānu trīsstūris 29">
            <a:extLst>
              <a:ext uri="{FF2B5EF4-FFF2-40B4-BE49-F238E27FC236}">
                <a16:creationId xmlns:a16="http://schemas.microsoft.com/office/drawing/2014/main" id="{79A92B7E-7CFD-461E-A72B-C082D0A203E2}"/>
              </a:ext>
            </a:extLst>
          </p:cNvPr>
          <p:cNvSpPr/>
          <p:nvPr/>
        </p:nvSpPr>
        <p:spPr>
          <a:xfrm rot="5400000">
            <a:off x="1196602" y="2387308"/>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4" name="Vienādsānu trīsstūris 3">
            <a:extLst>
              <a:ext uri="{FF2B5EF4-FFF2-40B4-BE49-F238E27FC236}">
                <a16:creationId xmlns:a16="http://schemas.microsoft.com/office/drawing/2014/main" id="{24A79A1A-3EC7-CBDD-C668-F68864A3723A}"/>
              </a:ext>
            </a:extLst>
          </p:cNvPr>
          <p:cNvSpPr/>
          <p:nvPr/>
        </p:nvSpPr>
        <p:spPr>
          <a:xfrm rot="5400000">
            <a:off x="1191535" y="3690544"/>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2" name="Vienādsānu trīsstūris 1">
            <a:extLst>
              <a:ext uri="{FF2B5EF4-FFF2-40B4-BE49-F238E27FC236}">
                <a16:creationId xmlns:a16="http://schemas.microsoft.com/office/drawing/2014/main" id="{0A632823-3805-FC20-876B-B72E65E87355}"/>
              </a:ext>
            </a:extLst>
          </p:cNvPr>
          <p:cNvSpPr/>
          <p:nvPr/>
        </p:nvSpPr>
        <p:spPr>
          <a:xfrm rot="5400000">
            <a:off x="1191535" y="3044749"/>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3" name="Taisnstūris 2">
            <a:extLst>
              <a:ext uri="{FF2B5EF4-FFF2-40B4-BE49-F238E27FC236}">
                <a16:creationId xmlns:a16="http://schemas.microsoft.com/office/drawing/2014/main" id="{C3CE4751-C978-56FC-584D-2724AC05AD43}"/>
              </a:ext>
            </a:extLst>
          </p:cNvPr>
          <p:cNvSpPr/>
          <p:nvPr/>
        </p:nvSpPr>
        <p:spPr>
          <a:xfrm>
            <a:off x="1691442" y="2961327"/>
            <a:ext cx="9456317" cy="48764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2000" dirty="0">
                <a:solidFill>
                  <a:srgbClr val="003C64"/>
                </a:solidFill>
                <a:latin typeface="Tahoma" panose="020B0604030504040204" pitchFamily="34" charset="0"/>
                <a:ea typeface="Tahoma" panose="020B0604030504040204" pitchFamily="34" charset="0"/>
                <a:cs typeface="Tahoma" panose="020B0604030504040204" pitchFamily="34" charset="0"/>
              </a:rPr>
              <a:t>Salīdzināšana ar tirgus cenu un cenu prognozēšana</a:t>
            </a:r>
          </a:p>
        </p:txBody>
      </p:sp>
      <p:sp>
        <p:nvSpPr>
          <p:cNvPr id="6" name="Taisnstūris 5">
            <a:extLst>
              <a:ext uri="{FF2B5EF4-FFF2-40B4-BE49-F238E27FC236}">
                <a16:creationId xmlns:a16="http://schemas.microsoft.com/office/drawing/2014/main" id="{BC9F4AE9-2E2B-7111-02FD-A98E43E63785}"/>
              </a:ext>
            </a:extLst>
          </p:cNvPr>
          <p:cNvSpPr/>
          <p:nvPr/>
        </p:nvSpPr>
        <p:spPr>
          <a:xfrm>
            <a:off x="1687939" y="3610081"/>
            <a:ext cx="9456317" cy="508000"/>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2000" dirty="0">
                <a:solidFill>
                  <a:srgbClr val="003C64"/>
                </a:solidFill>
                <a:latin typeface="Tahoma" panose="020B0604030504040204" pitchFamily="34" charset="0"/>
                <a:ea typeface="Tahoma" panose="020B0604030504040204" pitchFamily="34" charset="0"/>
                <a:cs typeface="Tahoma" panose="020B0604030504040204" pitchFamily="34" charset="0"/>
              </a:rPr>
              <a:t>Statistikas dati</a:t>
            </a:r>
          </a:p>
        </p:txBody>
      </p:sp>
      <p:sp>
        <p:nvSpPr>
          <p:cNvPr id="9" name="Vienādsānu trīsstūris 8">
            <a:extLst>
              <a:ext uri="{FF2B5EF4-FFF2-40B4-BE49-F238E27FC236}">
                <a16:creationId xmlns:a16="http://schemas.microsoft.com/office/drawing/2014/main" id="{618D5D1C-14D5-5FAC-2C63-9E96298AC817}"/>
              </a:ext>
            </a:extLst>
          </p:cNvPr>
          <p:cNvSpPr/>
          <p:nvPr/>
        </p:nvSpPr>
        <p:spPr>
          <a:xfrm rot="5400000">
            <a:off x="1198688" y="4336339"/>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10" name="Taisnstūris 9">
            <a:extLst>
              <a:ext uri="{FF2B5EF4-FFF2-40B4-BE49-F238E27FC236}">
                <a16:creationId xmlns:a16="http://schemas.microsoft.com/office/drawing/2014/main" id="{38ABC585-2D4D-1D27-DA65-7BAAACB2C565}"/>
              </a:ext>
            </a:extLst>
          </p:cNvPr>
          <p:cNvSpPr/>
          <p:nvPr/>
        </p:nvSpPr>
        <p:spPr>
          <a:xfrm>
            <a:off x="1687938" y="4279189"/>
            <a:ext cx="9456317" cy="48418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2000" dirty="0">
                <a:solidFill>
                  <a:srgbClr val="003C64"/>
                </a:solidFill>
                <a:latin typeface="Tahoma" panose="020B0604030504040204" pitchFamily="34" charset="0"/>
                <a:ea typeface="Tahoma" panose="020B0604030504040204" pitchFamily="34" charset="0"/>
                <a:cs typeface="Tahoma" panose="020B0604030504040204" pitchFamily="34" charset="0"/>
              </a:rPr>
              <a:t>Pamatojuma dokumentu pārbaude</a:t>
            </a:r>
          </a:p>
        </p:txBody>
      </p:sp>
      <p:sp>
        <p:nvSpPr>
          <p:cNvPr id="12" name="Vienādsānu trīsstūris 11">
            <a:extLst>
              <a:ext uri="{FF2B5EF4-FFF2-40B4-BE49-F238E27FC236}">
                <a16:creationId xmlns:a16="http://schemas.microsoft.com/office/drawing/2014/main" id="{B685D138-B6B2-F64B-7938-A17B0DA72513}"/>
              </a:ext>
            </a:extLst>
          </p:cNvPr>
          <p:cNvSpPr/>
          <p:nvPr/>
        </p:nvSpPr>
        <p:spPr>
          <a:xfrm rot="5400000">
            <a:off x="1237088" y="5029906"/>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13" name="Taisnstūris 12">
            <a:extLst>
              <a:ext uri="{FF2B5EF4-FFF2-40B4-BE49-F238E27FC236}">
                <a16:creationId xmlns:a16="http://schemas.microsoft.com/office/drawing/2014/main" id="{088D1B5C-DAC7-573C-77BC-87C6F5C1DF97}"/>
              </a:ext>
            </a:extLst>
          </p:cNvPr>
          <p:cNvSpPr/>
          <p:nvPr/>
        </p:nvSpPr>
        <p:spPr>
          <a:xfrm>
            <a:off x="1687938" y="4952113"/>
            <a:ext cx="9456317" cy="48418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2000" dirty="0">
                <a:solidFill>
                  <a:srgbClr val="003C64"/>
                </a:solidFill>
                <a:latin typeface="Tahoma" panose="020B0604030504040204" pitchFamily="34" charset="0"/>
                <a:ea typeface="Tahoma" panose="020B0604030504040204" pitchFamily="34" charset="0"/>
                <a:cs typeface="Tahoma" panose="020B0604030504040204" pitchFamily="34" charset="0"/>
              </a:rPr>
              <a:t>Apjomu prognozes</a:t>
            </a:r>
          </a:p>
        </p:txBody>
      </p:sp>
    </p:spTree>
    <p:extLst>
      <p:ext uri="{BB962C8B-B14F-4D97-AF65-F5344CB8AC3E}">
        <p14:creationId xmlns:p14="http://schemas.microsoft.com/office/powerpoint/2010/main" val="3970324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74919A0D-FD4D-48EB-88DD-17427861C0F6}"/>
              </a:ext>
            </a:extLst>
          </p:cNvPr>
          <p:cNvPicPr>
            <a:picLocks noChangeAspect="1"/>
          </p:cNvPicPr>
          <p:nvPr/>
        </p:nvPicPr>
        <p:blipFill rotWithShape="1">
          <a:blip r:embed="rId3">
            <a:biLevel thresh="25000"/>
          </a:blip>
          <a:srcRect b="42648"/>
          <a:stretch/>
        </p:blipFill>
        <p:spPr>
          <a:xfrm>
            <a:off x="-2336756" y="-1001174"/>
            <a:ext cx="8272566" cy="7133559"/>
          </a:xfrm>
          <a:prstGeom prst="rect">
            <a:avLst/>
          </a:prstGeom>
        </p:spPr>
      </p:pic>
      <p:cxnSp>
        <p:nvCxnSpPr>
          <p:cNvPr id="20" name="Straight Connector 5">
            <a:extLst>
              <a:ext uri="{FF2B5EF4-FFF2-40B4-BE49-F238E27FC236}">
                <a16:creationId xmlns:a16="http://schemas.microsoft.com/office/drawing/2014/main" id="{04C3FB92-0D83-43E5-B8FC-402719388971}"/>
              </a:ext>
            </a:extLst>
          </p:cNvPr>
          <p:cNvCxnSpPr>
            <a:cxnSpLocks/>
          </p:cNvCxnSpPr>
          <p:nvPr/>
        </p:nvCxnSpPr>
        <p:spPr>
          <a:xfrm>
            <a:off x="740743" y="1421701"/>
            <a:ext cx="7594398" cy="0"/>
          </a:xfrm>
          <a:prstGeom prst="line">
            <a:avLst/>
          </a:prstGeom>
          <a:ln w="28575">
            <a:solidFill>
              <a:srgbClr val="005690"/>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BA51A2AB-C327-4E1F-8DE0-AAACEEA9D222}"/>
              </a:ext>
            </a:extLst>
          </p:cNvPr>
          <p:cNvSpPr txBox="1">
            <a:spLocks/>
          </p:cNvSpPr>
          <p:nvPr/>
        </p:nvSpPr>
        <p:spPr>
          <a:xfrm>
            <a:off x="740743" y="873918"/>
            <a:ext cx="10303310" cy="694368"/>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sz="3600" b="1" cap="all" dirty="0">
                <a:solidFill>
                  <a:srgbClr val="67264D"/>
                </a:solidFill>
                <a:latin typeface="Tahoma" panose="020B0604030504040204" pitchFamily="34" charset="0"/>
                <a:ea typeface="Tahoma" panose="020B0604030504040204" pitchFamily="34" charset="0"/>
                <a:cs typeface="Tahoma" panose="020B0604030504040204" pitchFamily="34" charset="0"/>
              </a:rPr>
              <a:t>Izmaksu vērtēšana</a:t>
            </a:r>
            <a:endParaRPr lang="lv-LV" sz="3600" b="1" cap="all"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sp>
        <p:nvSpPr>
          <p:cNvPr id="25" name="Taisnstūris 24">
            <a:extLst>
              <a:ext uri="{FF2B5EF4-FFF2-40B4-BE49-F238E27FC236}">
                <a16:creationId xmlns:a16="http://schemas.microsoft.com/office/drawing/2014/main" id="{5DCE21C5-A9DA-4260-B6A7-70FAB61B98F5}"/>
              </a:ext>
            </a:extLst>
          </p:cNvPr>
          <p:cNvSpPr/>
          <p:nvPr/>
        </p:nvSpPr>
        <p:spPr>
          <a:xfrm>
            <a:off x="1156954" y="2305716"/>
            <a:ext cx="9895571" cy="649110"/>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800" b="1" dirty="0">
                <a:solidFill>
                  <a:srgbClr val="003C64"/>
                </a:solidFill>
                <a:latin typeface="Tahoma" panose="020B0604030504040204" pitchFamily="34" charset="0"/>
                <a:ea typeface="Tahoma" panose="020B0604030504040204" pitchFamily="34" charset="0"/>
                <a:cs typeface="Tahoma" panose="020B0604030504040204" pitchFamily="34" charset="0"/>
              </a:rPr>
              <a:t>Neiekļauj izmaksas par trešo pušu finansētu infrastruktūru </a:t>
            </a:r>
            <a:endParaRPr lang="en-US" sz="1800" b="1"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sp>
        <p:nvSpPr>
          <p:cNvPr id="11" name="Vienādsānu trīsstūris 10">
            <a:extLst>
              <a:ext uri="{FF2B5EF4-FFF2-40B4-BE49-F238E27FC236}">
                <a16:creationId xmlns:a16="http://schemas.microsoft.com/office/drawing/2014/main" id="{90681BD2-16CF-40B3-8A1A-7B56DDEEC672}"/>
              </a:ext>
            </a:extLst>
          </p:cNvPr>
          <p:cNvSpPr/>
          <p:nvPr/>
        </p:nvSpPr>
        <p:spPr>
          <a:xfrm rot="5400000">
            <a:off x="586795" y="2433421"/>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27" name="Taisnstūris 26">
            <a:extLst>
              <a:ext uri="{FF2B5EF4-FFF2-40B4-BE49-F238E27FC236}">
                <a16:creationId xmlns:a16="http://schemas.microsoft.com/office/drawing/2014/main" id="{B0F498F9-4259-4759-86FC-6141389AD64E}"/>
              </a:ext>
            </a:extLst>
          </p:cNvPr>
          <p:cNvSpPr/>
          <p:nvPr/>
        </p:nvSpPr>
        <p:spPr>
          <a:xfrm>
            <a:off x="1596207" y="3072466"/>
            <a:ext cx="9456317" cy="274983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750" dirty="0">
                <a:solidFill>
                  <a:srgbClr val="003C64"/>
                </a:solidFill>
                <a:latin typeface="Tahoma" panose="020B0604030504040204" pitchFamily="34" charset="0"/>
                <a:ea typeface="Tahoma" panose="020B0604030504040204" pitchFamily="34" charset="0"/>
                <a:cs typeface="Tahoma" panose="020B0604030504040204" pitchFamily="34" charset="0"/>
              </a:rPr>
              <a:t>21. Aprēķinot nolietojumu pamatlīdzekļiem, kas finansēti no valsts, pašvaldības, ārvalsts, Eiropas Savienības, citas starptautiskas organizācijas un institūcijas saņemtas finanšu palīdzības vai finanšu atbalsta, pamatlīdzekļu vērtību samazina par attiecīgās finanšu palīdzības vai finanšu atbalsta vērtību, kas norādīta komersanta bilances postenī “Nākamo periodu ieņēmumi” un noteikta atbilstoši Ministru kabineta noteiktajai kārtībai, kādā finanšu pārskatos atspoguļojams valsts, pašvaldību, ārvalstu, Eiropas Savienības, citu starptautisko organizāciju un institūciju finansiālais atbalsts (finanšu palīdzība), ziedojumi un dāvinājumi naudā vai natūrā.</a:t>
            </a:r>
          </a:p>
          <a:p>
            <a:pPr algn="just" defTabSz="457200">
              <a:defRPr/>
            </a:pPr>
            <a:endParaRPr lang="lv-LV" sz="1000" dirty="0">
              <a:solidFill>
                <a:srgbClr val="003C64"/>
              </a:solidFill>
              <a:latin typeface="Tahoma" panose="020B0604030504040204" pitchFamily="34" charset="0"/>
              <a:ea typeface="Tahoma" panose="020B0604030504040204" pitchFamily="34" charset="0"/>
              <a:cs typeface="Tahoma" panose="020B0604030504040204" pitchFamily="34" charset="0"/>
            </a:endParaRPr>
          </a:p>
          <a:p>
            <a:pPr algn="just" defTabSz="457200">
              <a:defRPr/>
            </a:pPr>
            <a:r>
              <a:rPr lang="lv-LV" sz="1400" i="1" dirty="0">
                <a:solidFill>
                  <a:srgbClr val="003C64"/>
                </a:solidFill>
                <a:latin typeface="Tahoma" panose="020B0604030504040204" pitchFamily="34" charset="0"/>
                <a:ea typeface="Tahoma" panose="020B0604030504040204" pitchFamily="34" charset="0"/>
                <a:cs typeface="Tahoma" panose="020B0604030504040204" pitchFamily="34" charset="0"/>
              </a:rPr>
              <a:t>Sabiedrisko pakalpojumu regulēšanas komisijas 2022. gada 29. augusta lēmums Nr. 1/12 "Kapitāla izmaksu uzskaites un aprēķināšanas metodika", 21. punkts. </a:t>
            </a:r>
            <a:r>
              <a:rPr lang="lv-LV" sz="1400" i="1" dirty="0">
                <a:solidFill>
                  <a:srgbClr val="003C64"/>
                </a:solidFill>
                <a:latin typeface="Tahoma" panose="020B0604030504040204" pitchFamily="34" charset="0"/>
                <a:ea typeface="Tahoma" panose="020B0604030504040204" pitchFamily="34" charset="0"/>
                <a:cs typeface="Tahoma" panose="020B0604030504040204" pitchFamily="34" charset="0"/>
                <a:hlinkClick r:id="rId4"/>
              </a:rPr>
              <a:t>https://likumi.lv/ta/id/335113#p21</a:t>
            </a:r>
            <a:endParaRPr lang="lv-LV" sz="1400" i="1"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sp>
        <p:nvSpPr>
          <p:cNvPr id="2" name="Vienādsānu trīsstūris 1">
            <a:extLst>
              <a:ext uri="{FF2B5EF4-FFF2-40B4-BE49-F238E27FC236}">
                <a16:creationId xmlns:a16="http://schemas.microsoft.com/office/drawing/2014/main" id="{0A632823-3805-FC20-876B-B72E65E87355}"/>
              </a:ext>
            </a:extLst>
          </p:cNvPr>
          <p:cNvSpPr/>
          <p:nvPr/>
        </p:nvSpPr>
        <p:spPr>
          <a:xfrm rot="5400000">
            <a:off x="1084156" y="4194081"/>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Tree>
    <p:extLst>
      <p:ext uri="{BB962C8B-B14F-4D97-AF65-F5344CB8AC3E}">
        <p14:creationId xmlns:p14="http://schemas.microsoft.com/office/powerpoint/2010/main" val="1596270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74919A0D-FD4D-48EB-88DD-17427861C0F6}"/>
              </a:ext>
            </a:extLst>
          </p:cNvPr>
          <p:cNvPicPr>
            <a:picLocks noChangeAspect="1"/>
          </p:cNvPicPr>
          <p:nvPr/>
        </p:nvPicPr>
        <p:blipFill rotWithShape="1">
          <a:blip r:embed="rId3">
            <a:biLevel thresh="25000"/>
          </a:blip>
          <a:srcRect b="42648"/>
          <a:stretch/>
        </p:blipFill>
        <p:spPr>
          <a:xfrm>
            <a:off x="-2336756" y="-1001174"/>
            <a:ext cx="8272566" cy="7133559"/>
          </a:xfrm>
          <a:prstGeom prst="rect">
            <a:avLst/>
          </a:prstGeom>
        </p:spPr>
      </p:pic>
      <p:cxnSp>
        <p:nvCxnSpPr>
          <p:cNvPr id="20" name="Straight Connector 5">
            <a:extLst>
              <a:ext uri="{FF2B5EF4-FFF2-40B4-BE49-F238E27FC236}">
                <a16:creationId xmlns:a16="http://schemas.microsoft.com/office/drawing/2014/main" id="{04C3FB92-0D83-43E5-B8FC-402719388971}"/>
              </a:ext>
            </a:extLst>
          </p:cNvPr>
          <p:cNvCxnSpPr>
            <a:cxnSpLocks/>
          </p:cNvCxnSpPr>
          <p:nvPr/>
        </p:nvCxnSpPr>
        <p:spPr>
          <a:xfrm>
            <a:off x="740743" y="1421701"/>
            <a:ext cx="7594398" cy="0"/>
          </a:xfrm>
          <a:prstGeom prst="line">
            <a:avLst/>
          </a:prstGeom>
          <a:ln w="28575">
            <a:solidFill>
              <a:srgbClr val="005690"/>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BA51A2AB-C327-4E1F-8DE0-AAACEEA9D222}"/>
              </a:ext>
            </a:extLst>
          </p:cNvPr>
          <p:cNvSpPr txBox="1">
            <a:spLocks/>
          </p:cNvSpPr>
          <p:nvPr/>
        </p:nvSpPr>
        <p:spPr>
          <a:xfrm>
            <a:off x="740743" y="873918"/>
            <a:ext cx="10303310" cy="694368"/>
          </a:xfrm>
          <a:prstGeom prst="rect">
            <a:avLst/>
          </a:prstGeom>
        </p:spPr>
        <p:txBody>
          <a:bodyPr vert="horz" lIns="91440" tIns="45720" rIns="91440" bIns="45720" rtlCol="0">
            <a:noAutofit/>
          </a:bodyPr>
          <a:lst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sz="3600" b="1" cap="all" dirty="0">
                <a:solidFill>
                  <a:srgbClr val="67264D"/>
                </a:solidFill>
                <a:latin typeface="Tahoma" panose="020B0604030504040204" pitchFamily="34" charset="0"/>
                <a:ea typeface="Tahoma" panose="020B0604030504040204" pitchFamily="34" charset="0"/>
                <a:cs typeface="Tahoma" panose="020B0604030504040204" pitchFamily="34" charset="0"/>
              </a:rPr>
              <a:t>TARIFU STRUKTŪRAS IZMAIŅAS</a:t>
            </a:r>
            <a:endParaRPr lang="lv-LV" sz="3600" b="1" cap="all"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sp>
        <p:nvSpPr>
          <p:cNvPr id="25" name="Taisnstūris 24">
            <a:extLst>
              <a:ext uri="{FF2B5EF4-FFF2-40B4-BE49-F238E27FC236}">
                <a16:creationId xmlns:a16="http://schemas.microsoft.com/office/drawing/2014/main" id="{5DCE21C5-A9DA-4260-B6A7-70FAB61B98F5}"/>
              </a:ext>
            </a:extLst>
          </p:cNvPr>
          <p:cNvSpPr/>
          <p:nvPr/>
        </p:nvSpPr>
        <p:spPr>
          <a:xfrm>
            <a:off x="1253752" y="1597785"/>
            <a:ext cx="9895571" cy="649110"/>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800" b="1" dirty="0">
                <a:solidFill>
                  <a:srgbClr val="003C64"/>
                </a:solidFill>
                <a:latin typeface="Tahoma" panose="020B0604030504040204" pitchFamily="34" charset="0"/>
                <a:ea typeface="Tahoma" panose="020B0604030504040204" pitchFamily="34" charset="0"/>
                <a:cs typeface="Tahoma" panose="020B0604030504040204" pitchFamily="34" charset="0"/>
              </a:rPr>
              <a:t>Pamatprincipi</a:t>
            </a:r>
            <a:endParaRPr lang="en-US" sz="1800" b="1"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sp>
        <p:nvSpPr>
          <p:cNvPr id="11" name="Vienādsānu trīsstūris 10">
            <a:extLst>
              <a:ext uri="{FF2B5EF4-FFF2-40B4-BE49-F238E27FC236}">
                <a16:creationId xmlns:a16="http://schemas.microsoft.com/office/drawing/2014/main" id="{90681BD2-16CF-40B3-8A1A-7B56DDEEC672}"/>
              </a:ext>
            </a:extLst>
          </p:cNvPr>
          <p:cNvSpPr/>
          <p:nvPr/>
        </p:nvSpPr>
        <p:spPr>
          <a:xfrm rot="5400000">
            <a:off x="683593" y="1725490"/>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27" name="Taisnstūris 26">
            <a:extLst>
              <a:ext uri="{FF2B5EF4-FFF2-40B4-BE49-F238E27FC236}">
                <a16:creationId xmlns:a16="http://schemas.microsoft.com/office/drawing/2014/main" id="{B0F498F9-4259-4759-86FC-6141389AD64E}"/>
              </a:ext>
            </a:extLst>
          </p:cNvPr>
          <p:cNvSpPr/>
          <p:nvPr/>
        </p:nvSpPr>
        <p:spPr>
          <a:xfrm>
            <a:off x="1687938" y="2347926"/>
            <a:ext cx="9456317" cy="532264"/>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750" dirty="0">
                <a:solidFill>
                  <a:srgbClr val="003C64"/>
                </a:solidFill>
                <a:latin typeface="Tahoma" panose="020B0604030504040204" pitchFamily="34" charset="0"/>
                <a:ea typeface="Tahoma" panose="020B0604030504040204" pitchFamily="34" charset="0"/>
                <a:cs typeface="Tahoma" panose="020B0604030504040204" pitchFamily="34" charset="0"/>
              </a:rPr>
              <a:t>Katrā sprieguma pakāpē lietotājiem ir jāsedz uz konkrēto sprieguma pakāpi attiecināmās izmaksas</a:t>
            </a:r>
          </a:p>
        </p:txBody>
      </p:sp>
      <p:sp>
        <p:nvSpPr>
          <p:cNvPr id="30" name="Vienādsānu trīsstūris 29">
            <a:extLst>
              <a:ext uri="{FF2B5EF4-FFF2-40B4-BE49-F238E27FC236}">
                <a16:creationId xmlns:a16="http://schemas.microsoft.com/office/drawing/2014/main" id="{79A92B7E-7CFD-461E-A72B-C082D0A203E2}"/>
              </a:ext>
            </a:extLst>
          </p:cNvPr>
          <p:cNvSpPr/>
          <p:nvPr/>
        </p:nvSpPr>
        <p:spPr>
          <a:xfrm rot="5400000">
            <a:off x="1191535" y="2355473"/>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4" name="Vienādsānu trīsstūris 3">
            <a:extLst>
              <a:ext uri="{FF2B5EF4-FFF2-40B4-BE49-F238E27FC236}">
                <a16:creationId xmlns:a16="http://schemas.microsoft.com/office/drawing/2014/main" id="{24A79A1A-3EC7-CBDD-C668-F68864A3723A}"/>
              </a:ext>
            </a:extLst>
          </p:cNvPr>
          <p:cNvSpPr/>
          <p:nvPr/>
        </p:nvSpPr>
        <p:spPr>
          <a:xfrm rot="5400000">
            <a:off x="1191535" y="3452017"/>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2" name="Vienādsānu trīsstūris 1">
            <a:extLst>
              <a:ext uri="{FF2B5EF4-FFF2-40B4-BE49-F238E27FC236}">
                <a16:creationId xmlns:a16="http://schemas.microsoft.com/office/drawing/2014/main" id="{0A632823-3805-FC20-876B-B72E65E87355}"/>
              </a:ext>
            </a:extLst>
          </p:cNvPr>
          <p:cNvSpPr/>
          <p:nvPr/>
        </p:nvSpPr>
        <p:spPr>
          <a:xfrm rot="5400000">
            <a:off x="1191535" y="2890123"/>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3" name="Taisnstūris 2">
            <a:extLst>
              <a:ext uri="{FF2B5EF4-FFF2-40B4-BE49-F238E27FC236}">
                <a16:creationId xmlns:a16="http://schemas.microsoft.com/office/drawing/2014/main" id="{C3CE4751-C978-56FC-584D-2724AC05AD43}"/>
              </a:ext>
            </a:extLst>
          </p:cNvPr>
          <p:cNvSpPr/>
          <p:nvPr/>
        </p:nvSpPr>
        <p:spPr>
          <a:xfrm>
            <a:off x="1687936" y="2921027"/>
            <a:ext cx="9456317" cy="48764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750" dirty="0">
                <a:solidFill>
                  <a:srgbClr val="003C64"/>
                </a:solidFill>
                <a:latin typeface="Tahoma" panose="020B0604030504040204" pitchFamily="34" charset="0"/>
                <a:ea typeface="Tahoma" panose="020B0604030504040204" pitchFamily="34" charset="0"/>
                <a:cs typeface="Tahoma" panose="020B0604030504040204" pitchFamily="34" charset="0"/>
              </a:rPr>
              <a:t>Pie vienādiem pieslēguma parametriem lietotājiem tarifi ir vienādi</a:t>
            </a:r>
          </a:p>
        </p:txBody>
      </p:sp>
      <p:sp>
        <p:nvSpPr>
          <p:cNvPr id="6" name="Taisnstūris 5">
            <a:extLst>
              <a:ext uri="{FF2B5EF4-FFF2-40B4-BE49-F238E27FC236}">
                <a16:creationId xmlns:a16="http://schemas.microsoft.com/office/drawing/2014/main" id="{BC9F4AE9-2E2B-7111-02FD-A98E43E63785}"/>
              </a:ext>
            </a:extLst>
          </p:cNvPr>
          <p:cNvSpPr/>
          <p:nvPr/>
        </p:nvSpPr>
        <p:spPr>
          <a:xfrm>
            <a:off x="1687936" y="3476887"/>
            <a:ext cx="9456317" cy="508000"/>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750" dirty="0">
                <a:solidFill>
                  <a:srgbClr val="003C64"/>
                </a:solidFill>
                <a:latin typeface="Tahoma" panose="020B0604030504040204" pitchFamily="34" charset="0"/>
                <a:ea typeface="Tahoma" panose="020B0604030504040204" pitchFamily="34" charset="0"/>
                <a:cs typeface="Tahoma" panose="020B0604030504040204" pitchFamily="34" charset="0"/>
              </a:rPr>
              <a:t>Efektīvas sistēmas noslodzes veicināšana</a:t>
            </a:r>
          </a:p>
        </p:txBody>
      </p:sp>
      <p:sp>
        <p:nvSpPr>
          <p:cNvPr id="7" name="Vienādsānu trīsstūris 6">
            <a:extLst>
              <a:ext uri="{FF2B5EF4-FFF2-40B4-BE49-F238E27FC236}">
                <a16:creationId xmlns:a16="http://schemas.microsoft.com/office/drawing/2014/main" id="{79BBD92C-9CFB-D5F0-2CE2-DE72ADAD5B2C}"/>
              </a:ext>
            </a:extLst>
          </p:cNvPr>
          <p:cNvSpPr/>
          <p:nvPr/>
        </p:nvSpPr>
        <p:spPr>
          <a:xfrm rot="5400000">
            <a:off x="1189302" y="4009038"/>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8" name="Taisnstūris 7">
            <a:extLst>
              <a:ext uri="{FF2B5EF4-FFF2-40B4-BE49-F238E27FC236}">
                <a16:creationId xmlns:a16="http://schemas.microsoft.com/office/drawing/2014/main" id="{FCE5D1B4-0D82-2638-A75E-5637BE506EFA}"/>
              </a:ext>
            </a:extLst>
          </p:cNvPr>
          <p:cNvSpPr/>
          <p:nvPr/>
        </p:nvSpPr>
        <p:spPr>
          <a:xfrm>
            <a:off x="1308406" y="4681661"/>
            <a:ext cx="9895571" cy="649110"/>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800" b="1" dirty="0">
                <a:solidFill>
                  <a:srgbClr val="003C64"/>
                </a:solidFill>
                <a:latin typeface="Tahoma" panose="020B0604030504040204" pitchFamily="34" charset="0"/>
                <a:ea typeface="Tahoma" panose="020B0604030504040204" pitchFamily="34" charset="0"/>
                <a:cs typeface="Tahoma" panose="020B0604030504040204" pitchFamily="34" charset="0"/>
              </a:rPr>
              <a:t>Tarifu</a:t>
            </a:r>
            <a:r>
              <a:rPr lang="en-US" sz="1800" b="1" dirty="0">
                <a:solidFill>
                  <a:srgbClr val="003C64"/>
                </a:solidFill>
                <a:latin typeface="Tahoma" panose="020B0604030504040204" pitchFamily="34" charset="0"/>
                <a:ea typeface="Tahoma" panose="020B0604030504040204" pitchFamily="34" charset="0"/>
                <a:cs typeface="Tahoma" panose="020B0604030504040204" pitchFamily="34" charset="0"/>
              </a:rPr>
              <a:t> </a:t>
            </a:r>
            <a:r>
              <a:rPr lang="lv-LV" sz="1800" b="1" dirty="0">
                <a:solidFill>
                  <a:srgbClr val="003C64"/>
                </a:solidFill>
                <a:latin typeface="Tahoma" panose="020B0604030504040204" pitchFamily="34" charset="0"/>
                <a:ea typeface="Tahoma" panose="020B0604030504040204" pitchFamily="34" charset="0"/>
                <a:cs typeface="Tahoma" panose="020B0604030504040204" pitchFamily="34" charset="0"/>
              </a:rPr>
              <a:t>struktūras izmaiņas</a:t>
            </a:r>
            <a:endParaRPr lang="en-US" sz="1800" b="1" dirty="0">
              <a:solidFill>
                <a:srgbClr val="003C64"/>
              </a:solidFill>
              <a:latin typeface="Tahoma" panose="020B0604030504040204" pitchFamily="34" charset="0"/>
              <a:ea typeface="Tahoma" panose="020B0604030504040204" pitchFamily="34" charset="0"/>
              <a:cs typeface="Tahoma" panose="020B0604030504040204" pitchFamily="34" charset="0"/>
            </a:endParaRPr>
          </a:p>
        </p:txBody>
      </p:sp>
      <p:sp>
        <p:nvSpPr>
          <p:cNvPr id="9" name="Vienādsānu trīsstūris 8">
            <a:extLst>
              <a:ext uri="{FF2B5EF4-FFF2-40B4-BE49-F238E27FC236}">
                <a16:creationId xmlns:a16="http://schemas.microsoft.com/office/drawing/2014/main" id="{618D5D1C-14D5-5FAC-2C63-9E96298AC817}"/>
              </a:ext>
            </a:extLst>
          </p:cNvPr>
          <p:cNvSpPr/>
          <p:nvPr/>
        </p:nvSpPr>
        <p:spPr>
          <a:xfrm rot="5400000">
            <a:off x="1189302" y="5513216"/>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10" name="Taisnstūris 9">
            <a:extLst>
              <a:ext uri="{FF2B5EF4-FFF2-40B4-BE49-F238E27FC236}">
                <a16:creationId xmlns:a16="http://schemas.microsoft.com/office/drawing/2014/main" id="{38ABC585-2D4D-1D27-DA65-7BAAACB2C565}"/>
              </a:ext>
            </a:extLst>
          </p:cNvPr>
          <p:cNvSpPr/>
          <p:nvPr/>
        </p:nvSpPr>
        <p:spPr>
          <a:xfrm>
            <a:off x="1687936" y="5444805"/>
            <a:ext cx="9456317" cy="48418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750" dirty="0">
                <a:solidFill>
                  <a:srgbClr val="003C64"/>
                </a:solidFill>
                <a:latin typeface="Tahoma" panose="020B0604030504040204" pitchFamily="34" charset="0"/>
                <a:ea typeface="Tahoma" panose="020B0604030504040204" pitchFamily="34" charset="0"/>
                <a:cs typeface="Tahoma" panose="020B0604030504040204" pitchFamily="34" charset="0"/>
              </a:rPr>
              <a:t>Apvienoti mājsaimniecību un juridisku personu tarifu plāni</a:t>
            </a:r>
          </a:p>
        </p:txBody>
      </p:sp>
      <p:sp>
        <p:nvSpPr>
          <p:cNvPr id="12" name="Vienādsānu trīsstūris 11">
            <a:extLst>
              <a:ext uri="{FF2B5EF4-FFF2-40B4-BE49-F238E27FC236}">
                <a16:creationId xmlns:a16="http://schemas.microsoft.com/office/drawing/2014/main" id="{B685D138-B6B2-F64B-7938-A17B0DA72513}"/>
              </a:ext>
            </a:extLst>
          </p:cNvPr>
          <p:cNvSpPr/>
          <p:nvPr/>
        </p:nvSpPr>
        <p:spPr>
          <a:xfrm rot="5400000">
            <a:off x="1189302" y="6059521"/>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13" name="Taisnstūris 12">
            <a:extLst>
              <a:ext uri="{FF2B5EF4-FFF2-40B4-BE49-F238E27FC236}">
                <a16:creationId xmlns:a16="http://schemas.microsoft.com/office/drawing/2014/main" id="{088D1B5C-DAC7-573C-77BC-87C6F5C1DF97}"/>
              </a:ext>
            </a:extLst>
          </p:cNvPr>
          <p:cNvSpPr/>
          <p:nvPr/>
        </p:nvSpPr>
        <p:spPr>
          <a:xfrm>
            <a:off x="1687934" y="6000976"/>
            <a:ext cx="9456317" cy="484186"/>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750" dirty="0">
                <a:solidFill>
                  <a:srgbClr val="003C64"/>
                </a:solidFill>
                <a:latin typeface="Tahoma" panose="020B0604030504040204" pitchFamily="34" charset="0"/>
                <a:ea typeface="Tahoma" panose="020B0604030504040204" pitchFamily="34" charset="0"/>
                <a:cs typeface="Tahoma" panose="020B0604030504040204" pitchFamily="34" charset="0"/>
              </a:rPr>
              <a:t>Palielināta tarifa fiksētā daļa, savukārt mainīgā daļa ir samazināta</a:t>
            </a:r>
          </a:p>
        </p:txBody>
      </p:sp>
      <p:sp>
        <p:nvSpPr>
          <p:cNvPr id="5" name="Taisnstūris 4">
            <a:extLst>
              <a:ext uri="{FF2B5EF4-FFF2-40B4-BE49-F238E27FC236}">
                <a16:creationId xmlns:a16="http://schemas.microsoft.com/office/drawing/2014/main" id="{345ADC93-7266-F184-7FF2-3B5CE27D1428}"/>
              </a:ext>
            </a:extLst>
          </p:cNvPr>
          <p:cNvSpPr/>
          <p:nvPr/>
        </p:nvSpPr>
        <p:spPr>
          <a:xfrm>
            <a:off x="1687935" y="4048366"/>
            <a:ext cx="9456317" cy="508000"/>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algn="just" defTabSz="457200">
              <a:defRPr/>
            </a:pPr>
            <a:r>
              <a:rPr lang="lv-LV" sz="1750" dirty="0">
                <a:solidFill>
                  <a:srgbClr val="003C64"/>
                </a:solidFill>
                <a:latin typeface="Tahoma" panose="020B0604030504040204" pitchFamily="34" charset="0"/>
                <a:ea typeface="Tahoma" panose="020B0604030504040204" pitchFamily="34" charset="0"/>
                <a:cs typeface="Tahoma" panose="020B0604030504040204" pitchFamily="34" charset="0"/>
              </a:rPr>
              <a:t>Ieņēmumu un izmaksu struktūras tuvināšana</a:t>
            </a:r>
          </a:p>
        </p:txBody>
      </p:sp>
      <p:sp>
        <p:nvSpPr>
          <p:cNvPr id="14" name="Vienādsānu trīsstūris 13">
            <a:extLst>
              <a:ext uri="{FF2B5EF4-FFF2-40B4-BE49-F238E27FC236}">
                <a16:creationId xmlns:a16="http://schemas.microsoft.com/office/drawing/2014/main" id="{516B08C6-0941-50D5-4388-FB59B187F227}"/>
              </a:ext>
            </a:extLst>
          </p:cNvPr>
          <p:cNvSpPr/>
          <p:nvPr/>
        </p:nvSpPr>
        <p:spPr>
          <a:xfrm rot="5400000">
            <a:off x="683593" y="4809366"/>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Tree>
    <p:extLst>
      <p:ext uri="{BB962C8B-B14F-4D97-AF65-F5344CB8AC3E}">
        <p14:creationId xmlns:p14="http://schemas.microsoft.com/office/powerpoint/2010/main" val="467928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6F78-6897-0C4E-9509-B7D44205710C}"/>
              </a:ext>
            </a:extLst>
          </p:cNvPr>
          <p:cNvPicPr>
            <a:picLocks noChangeAspect="1"/>
          </p:cNvPicPr>
          <p:nvPr/>
        </p:nvPicPr>
        <p:blipFill rotWithShape="1">
          <a:blip r:embed="rId3">
            <a:biLevel thresh="25000"/>
          </a:blip>
          <a:srcRect b="42648"/>
          <a:stretch/>
        </p:blipFill>
        <p:spPr>
          <a:xfrm>
            <a:off x="-2534603" y="-934793"/>
            <a:ext cx="8272566" cy="7133559"/>
          </a:xfrm>
          <a:prstGeom prst="rect">
            <a:avLst/>
          </a:prstGeom>
        </p:spPr>
      </p:pic>
      <p:sp>
        <p:nvSpPr>
          <p:cNvPr id="12" name="Triangle 7">
            <a:extLst>
              <a:ext uri="{FF2B5EF4-FFF2-40B4-BE49-F238E27FC236}">
                <a16:creationId xmlns:a16="http://schemas.microsoft.com/office/drawing/2014/main" id="{2BB478BB-8A61-4A80-917C-9205E9277E26}"/>
              </a:ext>
            </a:extLst>
          </p:cNvPr>
          <p:cNvSpPr/>
          <p:nvPr/>
        </p:nvSpPr>
        <p:spPr>
          <a:xfrm rot="1775333">
            <a:off x="5061185" y="-640541"/>
            <a:ext cx="7265941"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Triangle 7">
            <a:extLst>
              <a:ext uri="{FF2B5EF4-FFF2-40B4-BE49-F238E27FC236}">
                <a16:creationId xmlns:a16="http://schemas.microsoft.com/office/drawing/2014/main" id="{CA09E8FA-9BB3-4121-BF4F-BFFC26CE9A0D}"/>
              </a:ext>
            </a:extLst>
          </p:cNvPr>
          <p:cNvSpPr/>
          <p:nvPr/>
        </p:nvSpPr>
        <p:spPr>
          <a:xfrm rot="1775333">
            <a:off x="2921575" y="2089089"/>
            <a:ext cx="5362936" cy="5397378"/>
          </a:xfrm>
          <a:prstGeom prst="triangle">
            <a:avLst/>
          </a:prstGeom>
          <a:solidFill>
            <a:srgbClr val="0056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graphicFrame>
        <p:nvGraphicFramePr>
          <p:cNvPr id="10" name="Shēma 9">
            <a:extLst>
              <a:ext uri="{FF2B5EF4-FFF2-40B4-BE49-F238E27FC236}">
                <a16:creationId xmlns:a16="http://schemas.microsoft.com/office/drawing/2014/main" id="{CD7D80A6-9533-4BB3-A974-5578A0E5F1D1}"/>
              </a:ext>
            </a:extLst>
          </p:cNvPr>
          <p:cNvGraphicFramePr/>
          <p:nvPr>
            <p:extLst>
              <p:ext uri="{D42A27DB-BD31-4B8C-83A1-F6EECF244321}">
                <p14:modId xmlns:p14="http://schemas.microsoft.com/office/powerpoint/2010/main" val="3982066510"/>
              </p:ext>
            </p:extLst>
          </p:nvPr>
        </p:nvGraphicFramePr>
        <p:xfrm>
          <a:off x="600364" y="1178727"/>
          <a:ext cx="9701019" cy="2266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aisnstūris 12">
            <a:extLst>
              <a:ext uri="{FF2B5EF4-FFF2-40B4-BE49-F238E27FC236}">
                <a16:creationId xmlns:a16="http://schemas.microsoft.com/office/drawing/2014/main" id="{D20006E4-D2C5-93C6-86E6-74258277E303}"/>
              </a:ext>
            </a:extLst>
          </p:cNvPr>
          <p:cNvSpPr/>
          <p:nvPr/>
        </p:nvSpPr>
        <p:spPr>
          <a:xfrm>
            <a:off x="2804845" y="3769260"/>
            <a:ext cx="6842589" cy="532264"/>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marL="0" lvl="0" indent="0" algn="just" defTabSz="1422400">
              <a:lnSpc>
                <a:spcPct val="90000"/>
              </a:lnSpc>
              <a:spcBef>
                <a:spcPct val="0"/>
              </a:spcBef>
              <a:spcAft>
                <a:spcPct val="35000"/>
              </a:spcAft>
              <a:buNone/>
            </a:pPr>
            <a:r>
              <a:rPr lang="lv-LV" sz="2000" dirty="0">
                <a:solidFill>
                  <a:srgbClr val="23619D"/>
                </a:solidFill>
                <a:latin typeface="Tahoma" panose="020B0604030504040204" pitchFamily="34" charset="0"/>
                <a:ea typeface="Tahoma" panose="020B0604030504040204" pitchFamily="34" charset="0"/>
                <a:cs typeface="Tahoma" panose="020B0604030504040204" pitchFamily="34" charset="0"/>
              </a:rPr>
              <a:t>Maksājums par sadales pakalpojumu atkarīgs no pieslēguma un patēriņa paradumiem</a:t>
            </a:r>
          </a:p>
        </p:txBody>
      </p:sp>
      <p:sp>
        <p:nvSpPr>
          <p:cNvPr id="15" name="Taisnstūris 14">
            <a:extLst>
              <a:ext uri="{FF2B5EF4-FFF2-40B4-BE49-F238E27FC236}">
                <a16:creationId xmlns:a16="http://schemas.microsoft.com/office/drawing/2014/main" id="{8E3D8359-DF98-0835-E6A4-84DE528A3190}"/>
              </a:ext>
            </a:extLst>
          </p:cNvPr>
          <p:cNvSpPr/>
          <p:nvPr/>
        </p:nvSpPr>
        <p:spPr>
          <a:xfrm>
            <a:off x="2804845" y="4451749"/>
            <a:ext cx="6842589" cy="532264"/>
          </a:xfrm>
          <a:prstGeom prst="rect">
            <a:avLst/>
          </a:prstGeom>
          <a:solidFill>
            <a:srgbClr val="C6D7E3">
              <a:alpha val="60000"/>
            </a:srgbClr>
          </a:solidFill>
          <a:ln w="57150" cap="flat" cmpd="sng" algn="ctr">
            <a:noFill/>
            <a:prstDash val="solid"/>
            <a:miter lim="800000"/>
            <a:extLst>
              <a:ext uri="{C807C97D-BFC1-408E-A445-0C87EB9F89A2}">
                <ask:lineSketchStyleProps xmlns:ask="http://schemas.microsoft.com/office/drawing/2018/sketchyshapes" sd="166706612">
                  <a:custGeom>
                    <a:avLst/>
                    <a:gdLst>
                      <a:gd name="connsiteX0" fmla="*/ 0 w 10717530"/>
                      <a:gd name="connsiteY0" fmla="*/ 0 h 993064"/>
                      <a:gd name="connsiteX1" fmla="*/ 455495 w 10717530"/>
                      <a:gd name="connsiteY1" fmla="*/ 0 h 993064"/>
                      <a:gd name="connsiteX2" fmla="*/ 1018165 w 10717530"/>
                      <a:gd name="connsiteY2" fmla="*/ 0 h 993064"/>
                      <a:gd name="connsiteX3" fmla="*/ 1473660 w 10717530"/>
                      <a:gd name="connsiteY3" fmla="*/ 0 h 993064"/>
                      <a:gd name="connsiteX4" fmla="*/ 1821980 w 10717530"/>
                      <a:gd name="connsiteY4" fmla="*/ 0 h 993064"/>
                      <a:gd name="connsiteX5" fmla="*/ 2706176 w 10717530"/>
                      <a:gd name="connsiteY5" fmla="*/ 0 h 993064"/>
                      <a:gd name="connsiteX6" fmla="*/ 3054496 w 10717530"/>
                      <a:gd name="connsiteY6" fmla="*/ 0 h 993064"/>
                      <a:gd name="connsiteX7" fmla="*/ 3938692 w 10717530"/>
                      <a:gd name="connsiteY7" fmla="*/ 0 h 993064"/>
                      <a:gd name="connsiteX8" fmla="*/ 4608538 w 10717530"/>
                      <a:gd name="connsiteY8" fmla="*/ 0 h 993064"/>
                      <a:gd name="connsiteX9" fmla="*/ 4956858 w 10717530"/>
                      <a:gd name="connsiteY9" fmla="*/ 0 h 993064"/>
                      <a:gd name="connsiteX10" fmla="*/ 5412353 w 10717530"/>
                      <a:gd name="connsiteY10" fmla="*/ 0 h 993064"/>
                      <a:gd name="connsiteX11" fmla="*/ 5760672 w 10717530"/>
                      <a:gd name="connsiteY11" fmla="*/ 0 h 993064"/>
                      <a:gd name="connsiteX12" fmla="*/ 6644869 w 10717530"/>
                      <a:gd name="connsiteY12" fmla="*/ 0 h 993064"/>
                      <a:gd name="connsiteX13" fmla="*/ 7314714 w 10717530"/>
                      <a:gd name="connsiteY13" fmla="*/ 0 h 993064"/>
                      <a:gd name="connsiteX14" fmla="*/ 7770209 w 10717530"/>
                      <a:gd name="connsiteY14" fmla="*/ 0 h 993064"/>
                      <a:gd name="connsiteX15" fmla="*/ 8332880 w 10717530"/>
                      <a:gd name="connsiteY15" fmla="*/ 0 h 993064"/>
                      <a:gd name="connsiteX16" fmla="*/ 9002725 w 10717530"/>
                      <a:gd name="connsiteY16" fmla="*/ 0 h 993064"/>
                      <a:gd name="connsiteX17" fmla="*/ 9886921 w 10717530"/>
                      <a:gd name="connsiteY17" fmla="*/ 0 h 993064"/>
                      <a:gd name="connsiteX18" fmla="*/ 10717530 w 10717530"/>
                      <a:gd name="connsiteY18" fmla="*/ 0 h 993064"/>
                      <a:gd name="connsiteX19" fmla="*/ 10717530 w 10717530"/>
                      <a:gd name="connsiteY19" fmla="*/ 466740 h 993064"/>
                      <a:gd name="connsiteX20" fmla="*/ 10717530 w 10717530"/>
                      <a:gd name="connsiteY20" fmla="*/ 993064 h 993064"/>
                      <a:gd name="connsiteX21" fmla="*/ 10154860 w 10717530"/>
                      <a:gd name="connsiteY21" fmla="*/ 993064 h 993064"/>
                      <a:gd name="connsiteX22" fmla="*/ 9699365 w 10717530"/>
                      <a:gd name="connsiteY22" fmla="*/ 993064 h 993064"/>
                      <a:gd name="connsiteX23" fmla="*/ 9136694 w 10717530"/>
                      <a:gd name="connsiteY23" fmla="*/ 993064 h 993064"/>
                      <a:gd name="connsiteX24" fmla="*/ 8466849 w 10717530"/>
                      <a:gd name="connsiteY24" fmla="*/ 993064 h 993064"/>
                      <a:gd name="connsiteX25" fmla="*/ 7689828 w 10717530"/>
                      <a:gd name="connsiteY25" fmla="*/ 993064 h 993064"/>
                      <a:gd name="connsiteX26" fmla="*/ 6805632 w 10717530"/>
                      <a:gd name="connsiteY26" fmla="*/ 993064 h 993064"/>
                      <a:gd name="connsiteX27" fmla="*/ 5921435 w 10717530"/>
                      <a:gd name="connsiteY27" fmla="*/ 993064 h 993064"/>
                      <a:gd name="connsiteX28" fmla="*/ 5144414 w 10717530"/>
                      <a:gd name="connsiteY28" fmla="*/ 993064 h 993064"/>
                      <a:gd name="connsiteX29" fmla="*/ 4796095 w 10717530"/>
                      <a:gd name="connsiteY29" fmla="*/ 993064 h 993064"/>
                      <a:gd name="connsiteX30" fmla="*/ 4233424 w 10717530"/>
                      <a:gd name="connsiteY30" fmla="*/ 993064 h 993064"/>
                      <a:gd name="connsiteX31" fmla="*/ 3456403 w 10717530"/>
                      <a:gd name="connsiteY31" fmla="*/ 993064 h 993064"/>
                      <a:gd name="connsiteX32" fmla="*/ 2572207 w 10717530"/>
                      <a:gd name="connsiteY32" fmla="*/ 993064 h 993064"/>
                      <a:gd name="connsiteX33" fmla="*/ 2009537 w 10717530"/>
                      <a:gd name="connsiteY33" fmla="*/ 993064 h 993064"/>
                      <a:gd name="connsiteX34" fmla="*/ 1554042 w 10717530"/>
                      <a:gd name="connsiteY34" fmla="*/ 993064 h 993064"/>
                      <a:gd name="connsiteX35" fmla="*/ 1098547 w 10717530"/>
                      <a:gd name="connsiteY35" fmla="*/ 993064 h 993064"/>
                      <a:gd name="connsiteX36" fmla="*/ 0 w 10717530"/>
                      <a:gd name="connsiteY36" fmla="*/ 993064 h 993064"/>
                      <a:gd name="connsiteX37" fmla="*/ 0 w 10717530"/>
                      <a:gd name="connsiteY37" fmla="*/ 496532 h 993064"/>
                      <a:gd name="connsiteX38" fmla="*/ 0 w 10717530"/>
                      <a:gd name="connsiteY38" fmla="*/ 0 h 9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7530" h="993064" fill="none" extrusionOk="0">
                        <a:moveTo>
                          <a:pt x="0" y="0"/>
                        </a:moveTo>
                        <a:cubicBezTo>
                          <a:pt x="92794" y="-16035"/>
                          <a:pt x="297655" y="-12526"/>
                          <a:pt x="455495" y="0"/>
                        </a:cubicBezTo>
                        <a:cubicBezTo>
                          <a:pt x="613335" y="12526"/>
                          <a:pt x="832928" y="-9411"/>
                          <a:pt x="1018165" y="0"/>
                        </a:cubicBezTo>
                        <a:cubicBezTo>
                          <a:pt x="1203402" y="9411"/>
                          <a:pt x="1361420" y="16439"/>
                          <a:pt x="1473660" y="0"/>
                        </a:cubicBezTo>
                        <a:cubicBezTo>
                          <a:pt x="1585901" y="-16439"/>
                          <a:pt x="1746992" y="10223"/>
                          <a:pt x="1821980" y="0"/>
                        </a:cubicBezTo>
                        <a:cubicBezTo>
                          <a:pt x="1896968" y="-10223"/>
                          <a:pt x="2404080" y="-32739"/>
                          <a:pt x="2706176" y="0"/>
                        </a:cubicBezTo>
                        <a:cubicBezTo>
                          <a:pt x="3008272" y="32739"/>
                          <a:pt x="2950824" y="2590"/>
                          <a:pt x="3054496" y="0"/>
                        </a:cubicBezTo>
                        <a:cubicBezTo>
                          <a:pt x="3158168" y="-2590"/>
                          <a:pt x="3522478" y="-14532"/>
                          <a:pt x="3938692" y="0"/>
                        </a:cubicBezTo>
                        <a:cubicBezTo>
                          <a:pt x="4354906" y="14532"/>
                          <a:pt x="4409958" y="-449"/>
                          <a:pt x="4608538" y="0"/>
                        </a:cubicBezTo>
                        <a:cubicBezTo>
                          <a:pt x="4807118" y="449"/>
                          <a:pt x="4816680" y="-9774"/>
                          <a:pt x="4956858" y="0"/>
                        </a:cubicBezTo>
                        <a:cubicBezTo>
                          <a:pt x="5097036" y="9774"/>
                          <a:pt x="5318198" y="-6772"/>
                          <a:pt x="5412353" y="0"/>
                        </a:cubicBezTo>
                        <a:cubicBezTo>
                          <a:pt x="5506509" y="6772"/>
                          <a:pt x="5661688" y="13660"/>
                          <a:pt x="5760672" y="0"/>
                        </a:cubicBezTo>
                        <a:cubicBezTo>
                          <a:pt x="5859656" y="-13660"/>
                          <a:pt x="6347248" y="22947"/>
                          <a:pt x="6644869" y="0"/>
                        </a:cubicBezTo>
                        <a:cubicBezTo>
                          <a:pt x="6942490" y="-22947"/>
                          <a:pt x="7169967" y="10157"/>
                          <a:pt x="7314714" y="0"/>
                        </a:cubicBezTo>
                        <a:cubicBezTo>
                          <a:pt x="7459462" y="-10157"/>
                          <a:pt x="7570493" y="3611"/>
                          <a:pt x="7770209" y="0"/>
                        </a:cubicBezTo>
                        <a:cubicBezTo>
                          <a:pt x="7969926" y="-3611"/>
                          <a:pt x="8212818" y="-13460"/>
                          <a:pt x="8332880" y="0"/>
                        </a:cubicBezTo>
                        <a:cubicBezTo>
                          <a:pt x="8452942" y="13460"/>
                          <a:pt x="8702820" y="-25975"/>
                          <a:pt x="9002725" y="0"/>
                        </a:cubicBezTo>
                        <a:cubicBezTo>
                          <a:pt x="9302631" y="25975"/>
                          <a:pt x="9648066" y="-11374"/>
                          <a:pt x="9886921" y="0"/>
                        </a:cubicBezTo>
                        <a:cubicBezTo>
                          <a:pt x="10125776" y="11374"/>
                          <a:pt x="10438962" y="9068"/>
                          <a:pt x="10717530" y="0"/>
                        </a:cubicBezTo>
                        <a:cubicBezTo>
                          <a:pt x="10714665" y="153358"/>
                          <a:pt x="10715513" y="348320"/>
                          <a:pt x="10717530" y="466740"/>
                        </a:cubicBezTo>
                        <a:cubicBezTo>
                          <a:pt x="10719547" y="585160"/>
                          <a:pt x="10738751" y="846946"/>
                          <a:pt x="10717530" y="993064"/>
                        </a:cubicBezTo>
                        <a:cubicBezTo>
                          <a:pt x="10509452" y="969659"/>
                          <a:pt x="10315848" y="1007271"/>
                          <a:pt x="10154860" y="993064"/>
                        </a:cubicBezTo>
                        <a:cubicBezTo>
                          <a:pt x="9993872" y="978858"/>
                          <a:pt x="9861637" y="977831"/>
                          <a:pt x="9699365" y="993064"/>
                        </a:cubicBezTo>
                        <a:cubicBezTo>
                          <a:pt x="9537093" y="1008297"/>
                          <a:pt x="9353118" y="986116"/>
                          <a:pt x="9136694" y="993064"/>
                        </a:cubicBezTo>
                        <a:cubicBezTo>
                          <a:pt x="8920270" y="1000012"/>
                          <a:pt x="8800020" y="998610"/>
                          <a:pt x="8466849" y="993064"/>
                        </a:cubicBezTo>
                        <a:cubicBezTo>
                          <a:pt x="8133679" y="987518"/>
                          <a:pt x="7873037" y="1009373"/>
                          <a:pt x="7689828" y="993064"/>
                        </a:cubicBezTo>
                        <a:cubicBezTo>
                          <a:pt x="7506619" y="976755"/>
                          <a:pt x="7042001" y="1001114"/>
                          <a:pt x="6805632" y="993064"/>
                        </a:cubicBezTo>
                        <a:cubicBezTo>
                          <a:pt x="6569263" y="985014"/>
                          <a:pt x="6128134" y="1022600"/>
                          <a:pt x="5921435" y="993064"/>
                        </a:cubicBezTo>
                        <a:cubicBezTo>
                          <a:pt x="5714736" y="963528"/>
                          <a:pt x="5404047" y="1017263"/>
                          <a:pt x="5144414" y="993064"/>
                        </a:cubicBezTo>
                        <a:cubicBezTo>
                          <a:pt x="4884781" y="968865"/>
                          <a:pt x="4903346" y="994573"/>
                          <a:pt x="4796095" y="993064"/>
                        </a:cubicBezTo>
                        <a:cubicBezTo>
                          <a:pt x="4688844" y="991555"/>
                          <a:pt x="4460523" y="975277"/>
                          <a:pt x="4233424" y="993064"/>
                        </a:cubicBezTo>
                        <a:cubicBezTo>
                          <a:pt x="4006325" y="1010851"/>
                          <a:pt x="3679286" y="1022782"/>
                          <a:pt x="3456403" y="993064"/>
                        </a:cubicBezTo>
                        <a:cubicBezTo>
                          <a:pt x="3233520" y="963346"/>
                          <a:pt x="2865824" y="962913"/>
                          <a:pt x="2572207" y="993064"/>
                        </a:cubicBezTo>
                        <a:cubicBezTo>
                          <a:pt x="2278590" y="1023215"/>
                          <a:pt x="2204578" y="1012851"/>
                          <a:pt x="2009537" y="993064"/>
                        </a:cubicBezTo>
                        <a:cubicBezTo>
                          <a:pt x="1814496" y="973278"/>
                          <a:pt x="1681425" y="994157"/>
                          <a:pt x="1554042" y="993064"/>
                        </a:cubicBezTo>
                        <a:cubicBezTo>
                          <a:pt x="1426659" y="991971"/>
                          <a:pt x="1197388" y="971929"/>
                          <a:pt x="1098547" y="993064"/>
                        </a:cubicBezTo>
                        <a:cubicBezTo>
                          <a:pt x="999707" y="1014199"/>
                          <a:pt x="346652" y="1031054"/>
                          <a:pt x="0" y="993064"/>
                        </a:cubicBezTo>
                        <a:cubicBezTo>
                          <a:pt x="-8525" y="842569"/>
                          <a:pt x="1201" y="692921"/>
                          <a:pt x="0" y="496532"/>
                        </a:cubicBezTo>
                        <a:cubicBezTo>
                          <a:pt x="-1201" y="300143"/>
                          <a:pt x="-14477" y="153430"/>
                          <a:pt x="0" y="0"/>
                        </a:cubicBezTo>
                        <a:close/>
                      </a:path>
                      <a:path w="10717530" h="993064" stroke="0" extrusionOk="0">
                        <a:moveTo>
                          <a:pt x="0" y="0"/>
                        </a:moveTo>
                        <a:cubicBezTo>
                          <a:pt x="271355" y="2290"/>
                          <a:pt x="477370" y="5949"/>
                          <a:pt x="884196" y="0"/>
                        </a:cubicBezTo>
                        <a:cubicBezTo>
                          <a:pt x="1291022" y="-5949"/>
                          <a:pt x="1215215" y="-24110"/>
                          <a:pt x="1446867" y="0"/>
                        </a:cubicBezTo>
                        <a:cubicBezTo>
                          <a:pt x="1678519" y="24110"/>
                          <a:pt x="1834284" y="-22077"/>
                          <a:pt x="2116712" y="0"/>
                        </a:cubicBezTo>
                        <a:cubicBezTo>
                          <a:pt x="2399141" y="22077"/>
                          <a:pt x="2664230" y="19253"/>
                          <a:pt x="2893733" y="0"/>
                        </a:cubicBezTo>
                        <a:cubicBezTo>
                          <a:pt x="3123236" y="-19253"/>
                          <a:pt x="3327892" y="23228"/>
                          <a:pt x="3456403" y="0"/>
                        </a:cubicBezTo>
                        <a:cubicBezTo>
                          <a:pt x="3584914" y="-23228"/>
                          <a:pt x="3636117" y="-5680"/>
                          <a:pt x="3804723" y="0"/>
                        </a:cubicBezTo>
                        <a:cubicBezTo>
                          <a:pt x="3973329" y="5680"/>
                          <a:pt x="4036174" y="-5032"/>
                          <a:pt x="4153043" y="0"/>
                        </a:cubicBezTo>
                        <a:cubicBezTo>
                          <a:pt x="4269912" y="5032"/>
                          <a:pt x="4608961" y="-14119"/>
                          <a:pt x="4930064" y="0"/>
                        </a:cubicBezTo>
                        <a:cubicBezTo>
                          <a:pt x="5251167" y="14119"/>
                          <a:pt x="5453987" y="-35925"/>
                          <a:pt x="5707085" y="0"/>
                        </a:cubicBezTo>
                        <a:cubicBezTo>
                          <a:pt x="5960183" y="35925"/>
                          <a:pt x="5976448" y="-5238"/>
                          <a:pt x="6162580" y="0"/>
                        </a:cubicBezTo>
                        <a:cubicBezTo>
                          <a:pt x="6348712" y="5238"/>
                          <a:pt x="6599841" y="32145"/>
                          <a:pt x="6939601" y="0"/>
                        </a:cubicBezTo>
                        <a:cubicBezTo>
                          <a:pt x="7279361" y="-32145"/>
                          <a:pt x="7428252" y="23397"/>
                          <a:pt x="7823797" y="0"/>
                        </a:cubicBezTo>
                        <a:cubicBezTo>
                          <a:pt x="8219342" y="-23397"/>
                          <a:pt x="8511598" y="-29430"/>
                          <a:pt x="8707993" y="0"/>
                        </a:cubicBezTo>
                        <a:cubicBezTo>
                          <a:pt x="8904388" y="29430"/>
                          <a:pt x="8964348" y="15784"/>
                          <a:pt x="9163488" y="0"/>
                        </a:cubicBezTo>
                        <a:cubicBezTo>
                          <a:pt x="9362628" y="-15784"/>
                          <a:pt x="9502140" y="1871"/>
                          <a:pt x="9618983" y="0"/>
                        </a:cubicBezTo>
                        <a:cubicBezTo>
                          <a:pt x="9735826" y="-1871"/>
                          <a:pt x="10486104" y="-39863"/>
                          <a:pt x="10717530" y="0"/>
                        </a:cubicBezTo>
                        <a:cubicBezTo>
                          <a:pt x="10730068" y="108375"/>
                          <a:pt x="10727538" y="276171"/>
                          <a:pt x="10717530" y="476671"/>
                        </a:cubicBezTo>
                        <a:cubicBezTo>
                          <a:pt x="10707522" y="677171"/>
                          <a:pt x="10742279" y="787246"/>
                          <a:pt x="10717530" y="993064"/>
                        </a:cubicBezTo>
                        <a:cubicBezTo>
                          <a:pt x="10632902" y="1005410"/>
                          <a:pt x="10524089" y="992008"/>
                          <a:pt x="10369210" y="993064"/>
                        </a:cubicBezTo>
                        <a:cubicBezTo>
                          <a:pt x="10214331" y="994120"/>
                          <a:pt x="10020926" y="1014400"/>
                          <a:pt x="9806540" y="993064"/>
                        </a:cubicBezTo>
                        <a:cubicBezTo>
                          <a:pt x="9592154" y="971729"/>
                          <a:pt x="9521387" y="990285"/>
                          <a:pt x="9351045" y="993064"/>
                        </a:cubicBezTo>
                        <a:cubicBezTo>
                          <a:pt x="9180703" y="995843"/>
                          <a:pt x="8869065" y="970143"/>
                          <a:pt x="8681199" y="993064"/>
                        </a:cubicBezTo>
                        <a:cubicBezTo>
                          <a:pt x="8493333" y="1015985"/>
                          <a:pt x="8501699" y="997201"/>
                          <a:pt x="8332880" y="993064"/>
                        </a:cubicBezTo>
                        <a:cubicBezTo>
                          <a:pt x="8164061" y="988927"/>
                          <a:pt x="7983696" y="1003544"/>
                          <a:pt x="7770209" y="993064"/>
                        </a:cubicBezTo>
                        <a:cubicBezTo>
                          <a:pt x="7556722" y="982584"/>
                          <a:pt x="7237598" y="1015125"/>
                          <a:pt x="7100364" y="993064"/>
                        </a:cubicBezTo>
                        <a:cubicBezTo>
                          <a:pt x="6963131" y="971003"/>
                          <a:pt x="6918593" y="1003924"/>
                          <a:pt x="6752044" y="993064"/>
                        </a:cubicBezTo>
                        <a:cubicBezTo>
                          <a:pt x="6585495" y="982204"/>
                          <a:pt x="6327891" y="973632"/>
                          <a:pt x="6189374" y="993064"/>
                        </a:cubicBezTo>
                        <a:cubicBezTo>
                          <a:pt x="6050857" y="1012497"/>
                          <a:pt x="5717959" y="992258"/>
                          <a:pt x="5305177" y="993064"/>
                        </a:cubicBezTo>
                        <a:cubicBezTo>
                          <a:pt x="4892395" y="993870"/>
                          <a:pt x="4777881" y="1032787"/>
                          <a:pt x="4420981" y="993064"/>
                        </a:cubicBezTo>
                        <a:cubicBezTo>
                          <a:pt x="4064081" y="953341"/>
                          <a:pt x="3984922" y="982860"/>
                          <a:pt x="3858311" y="993064"/>
                        </a:cubicBezTo>
                        <a:cubicBezTo>
                          <a:pt x="3731700" y="1003269"/>
                          <a:pt x="3482984" y="971702"/>
                          <a:pt x="3295640" y="993064"/>
                        </a:cubicBezTo>
                        <a:cubicBezTo>
                          <a:pt x="3108296" y="1014426"/>
                          <a:pt x="2674957" y="1025335"/>
                          <a:pt x="2518620" y="993064"/>
                        </a:cubicBezTo>
                        <a:cubicBezTo>
                          <a:pt x="2362283" y="960793"/>
                          <a:pt x="2052185" y="972248"/>
                          <a:pt x="1741599" y="993064"/>
                        </a:cubicBezTo>
                        <a:cubicBezTo>
                          <a:pt x="1431013" y="1013880"/>
                          <a:pt x="1418512" y="974564"/>
                          <a:pt x="1178928" y="993064"/>
                        </a:cubicBezTo>
                        <a:cubicBezTo>
                          <a:pt x="939344" y="1011564"/>
                          <a:pt x="316618" y="1007130"/>
                          <a:pt x="0" y="993064"/>
                        </a:cubicBezTo>
                        <a:cubicBezTo>
                          <a:pt x="19608" y="820069"/>
                          <a:pt x="-18523" y="713724"/>
                          <a:pt x="0" y="486601"/>
                        </a:cubicBezTo>
                        <a:cubicBezTo>
                          <a:pt x="18523" y="259478"/>
                          <a:pt x="-12976" y="167858"/>
                          <a:pt x="0" y="0"/>
                        </a:cubicBezTo>
                        <a:close/>
                      </a:path>
                    </a:pathLst>
                  </a:custGeom>
                  <ask:type>
                    <ask:lineSketchNone/>
                  </ask:type>
                </ask:lineSketchStyleProps>
              </a:ext>
            </a:extLst>
          </a:ln>
          <a:effectLst/>
        </p:spPr>
        <p:txBody>
          <a:bodyPr spcFirstLastPara="0" vert="horz" wrap="square" lIns="190500" tIns="0" rIns="190500" bIns="0" numCol="1" spcCol="1270" anchor="ctr" anchorCtr="0">
            <a:noAutofit/>
          </a:bodyPr>
          <a:lstStyle/>
          <a:p>
            <a:pPr marL="0" lvl="0" indent="0" algn="just" defTabSz="1422400">
              <a:lnSpc>
                <a:spcPct val="90000"/>
              </a:lnSpc>
              <a:spcBef>
                <a:spcPct val="0"/>
              </a:spcBef>
              <a:spcAft>
                <a:spcPct val="35000"/>
              </a:spcAft>
              <a:buNone/>
            </a:pPr>
            <a:r>
              <a:rPr lang="lv-LV" sz="2000" dirty="0">
                <a:solidFill>
                  <a:srgbClr val="23619D"/>
                </a:solidFill>
                <a:latin typeface="Tahoma" panose="020B0604030504040204" pitchFamily="34" charset="0"/>
                <a:ea typeface="Tahoma" panose="020B0604030504040204" pitchFamily="34" charset="0"/>
                <a:cs typeface="Tahoma" panose="020B0604030504040204" pitchFamily="34" charset="0"/>
              </a:rPr>
              <a:t>Latvijas tarifi konkurētspējīgi pie efektīvāk noslogotiem </a:t>
            </a:r>
            <a:r>
              <a:rPr lang="lv-LV" sz="2000" dirty="0" err="1">
                <a:solidFill>
                  <a:srgbClr val="23619D"/>
                </a:solidFill>
                <a:latin typeface="Tahoma" panose="020B0604030504040204" pitchFamily="34" charset="0"/>
                <a:ea typeface="Tahoma" panose="020B0604030504040204" pitchFamily="34" charset="0"/>
                <a:cs typeface="Tahoma" panose="020B0604030504040204" pitchFamily="34" charset="0"/>
              </a:rPr>
              <a:t>pieslēgumiem</a:t>
            </a:r>
            <a:endParaRPr lang="lv-LV" sz="2000" kern="1200" dirty="0">
              <a:solidFill>
                <a:srgbClr val="23619D"/>
              </a:solidFill>
              <a:latin typeface="Tahoma" panose="020B0604030504040204" pitchFamily="34" charset="0"/>
              <a:ea typeface="Tahoma" panose="020B0604030504040204" pitchFamily="34" charset="0"/>
              <a:cs typeface="Tahoma" panose="020B0604030504040204" pitchFamily="34" charset="0"/>
            </a:endParaRPr>
          </a:p>
        </p:txBody>
      </p:sp>
      <p:sp>
        <p:nvSpPr>
          <p:cNvPr id="16" name="Vienādsānu trīsstūris 15">
            <a:extLst>
              <a:ext uri="{FF2B5EF4-FFF2-40B4-BE49-F238E27FC236}">
                <a16:creationId xmlns:a16="http://schemas.microsoft.com/office/drawing/2014/main" id="{7FF9E1C4-5AE6-A17A-B8FD-0520ECB2DE6B}"/>
              </a:ext>
            </a:extLst>
          </p:cNvPr>
          <p:cNvSpPr/>
          <p:nvPr/>
        </p:nvSpPr>
        <p:spPr>
          <a:xfrm rot="5400000">
            <a:off x="2170774" y="3838542"/>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
        <p:nvSpPr>
          <p:cNvPr id="17" name="Vienādsānu trīsstūris 16">
            <a:extLst>
              <a:ext uri="{FF2B5EF4-FFF2-40B4-BE49-F238E27FC236}">
                <a16:creationId xmlns:a16="http://schemas.microsoft.com/office/drawing/2014/main" id="{D079FF83-BA95-7F2B-9D6D-5FCEA74C9755}"/>
              </a:ext>
            </a:extLst>
          </p:cNvPr>
          <p:cNvSpPr/>
          <p:nvPr/>
        </p:nvSpPr>
        <p:spPr>
          <a:xfrm rot="5400000">
            <a:off x="2170774" y="4533163"/>
            <a:ext cx="508000" cy="393700"/>
          </a:xfrm>
          <a:prstGeom prst="triangle">
            <a:avLst/>
          </a:prstGeom>
          <a:solidFill>
            <a:srgbClr val="FFC000">
              <a:alpha val="7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2000" dirty="0"/>
          </a:p>
        </p:txBody>
      </p:sp>
    </p:spTree>
    <p:extLst>
      <p:ext uri="{BB962C8B-B14F-4D97-AF65-F5344CB8AC3E}">
        <p14:creationId xmlns:p14="http://schemas.microsoft.com/office/powerpoint/2010/main" val="919528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Warna Theme">
  <a:themeElements>
    <a:clrScheme name="SPRK">
      <a:dk1>
        <a:srgbClr val="323232"/>
      </a:dk1>
      <a:lt1>
        <a:srgbClr val="F7F7F7"/>
      </a:lt1>
      <a:dk2>
        <a:srgbClr val="006097"/>
      </a:dk2>
      <a:lt2>
        <a:srgbClr val="757679"/>
      </a:lt2>
      <a:accent1>
        <a:srgbClr val="73B734"/>
      </a:accent1>
      <a:accent2>
        <a:srgbClr val="A52420"/>
      </a:accent2>
      <a:accent3>
        <a:srgbClr val="F8C000"/>
      </a:accent3>
      <a:accent4>
        <a:srgbClr val="67264D"/>
      </a:accent4>
      <a:accent5>
        <a:srgbClr val="013B49"/>
      </a:accent5>
      <a:accent6>
        <a:srgbClr val="0897BF"/>
      </a:accent6>
      <a:hlink>
        <a:srgbClr val="434244"/>
      </a:hlink>
      <a:folHlink>
        <a:srgbClr val="434244"/>
      </a:folHlink>
    </a:clrScheme>
    <a:fontScheme name="WT12A - Lato (L)">
      <a:majorFont>
        <a:latin typeface="Lato Black"/>
        <a:ea typeface=""/>
        <a:cs typeface=""/>
      </a:majorFont>
      <a:minorFont>
        <a:latin typeface="Source Sans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SPRK" id="{2BE948E8-F129-104A-8820-51FC4BCD104D}" vid="{55F9B881-7AAC-544D-BC7C-AF9D923804ED}"/>
    </a:ext>
  </a:extLst>
</a:theme>
</file>

<file path=ppt/theme/theme2.xml><?xml version="1.0" encoding="utf-8"?>
<a:theme xmlns:a="http://schemas.openxmlformats.org/drawingml/2006/main" name="1_Warna Theme">
  <a:themeElements>
    <a:clrScheme name="SPRK">
      <a:dk1>
        <a:srgbClr val="323232"/>
      </a:dk1>
      <a:lt1>
        <a:srgbClr val="F7F7F7"/>
      </a:lt1>
      <a:dk2>
        <a:srgbClr val="006097"/>
      </a:dk2>
      <a:lt2>
        <a:srgbClr val="757679"/>
      </a:lt2>
      <a:accent1>
        <a:srgbClr val="73B734"/>
      </a:accent1>
      <a:accent2>
        <a:srgbClr val="A52420"/>
      </a:accent2>
      <a:accent3>
        <a:srgbClr val="F8C000"/>
      </a:accent3>
      <a:accent4>
        <a:srgbClr val="67264D"/>
      </a:accent4>
      <a:accent5>
        <a:srgbClr val="013B49"/>
      </a:accent5>
      <a:accent6>
        <a:srgbClr val="0897BF"/>
      </a:accent6>
      <a:hlink>
        <a:srgbClr val="434244"/>
      </a:hlink>
      <a:folHlink>
        <a:srgbClr val="434244"/>
      </a:folHlink>
    </a:clrScheme>
    <a:fontScheme name="WT12A - Lato (L)">
      <a:majorFont>
        <a:latin typeface="Lato Black"/>
        <a:ea typeface=""/>
        <a:cs typeface=""/>
      </a:majorFont>
      <a:minorFont>
        <a:latin typeface="Source Sans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SPRK" id="{2BE948E8-F129-104A-8820-51FC4BCD104D}" vid="{55F9B881-7AAC-544D-BC7C-AF9D923804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23688E783907124CAC1DE37102960518" ma:contentTypeVersion="10" ma:contentTypeDescription="Izveidot jaunu dokumentu." ma:contentTypeScope="" ma:versionID="95e5785aff51049692a5d55444bb8a3a">
  <xsd:schema xmlns:xsd="http://www.w3.org/2001/XMLSchema" xmlns:xs="http://www.w3.org/2001/XMLSchema" xmlns:p="http://schemas.microsoft.com/office/2006/metadata/properties" xmlns:ns2="5d3252ac-2ebf-4e06-83ad-3c0963b45092" xmlns:ns3="6e3e8153-b1e2-4392-b495-85da388e072e" targetNamespace="http://schemas.microsoft.com/office/2006/metadata/properties" ma:root="true" ma:fieldsID="68237f16d194f31e6be2564255018479" ns2:_="" ns3:_="">
    <xsd:import namespace="5d3252ac-2ebf-4e06-83ad-3c0963b45092"/>
    <xsd:import namespace="6e3e8153-b1e2-4392-b495-85da388e07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252ac-2ebf-4e06-83ad-3c0963b450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e8153-b1e2-4392-b495-85da388e072e"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E29585-1C71-49D5-B0D4-5E46FDA47964}">
  <ds:schemaRefs>
    <ds:schemaRef ds:uri="5d3252ac-2ebf-4e06-83ad-3c0963b45092"/>
    <ds:schemaRef ds:uri="6e3e8153-b1e2-4392-b495-85da388e07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75B8524-3F09-4E11-ACBD-6543D71DCAA8}">
  <ds:schemaRefs>
    <ds:schemaRef ds:uri="5d3252ac-2ebf-4e06-83ad-3c0963b45092"/>
    <ds:schemaRef ds:uri="6e3e8153-b1e2-4392-b495-85da388e07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2101D4-2BA2-4F8D-A370-3E672D5308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17598</TotalTime>
  <Words>545</Words>
  <Application>Microsoft Office PowerPoint</Application>
  <PresentationFormat>Platekrāna</PresentationFormat>
  <Paragraphs>130</Paragraphs>
  <Slides>13</Slides>
  <Notes>12</Notes>
  <HiddenSlides>0</HiddenSlides>
  <MMClips>0</MMClips>
  <ScaleCrop>false</ScaleCrop>
  <HeadingPairs>
    <vt:vector size="6" baseType="variant">
      <vt:variant>
        <vt:lpstr>Lietotie fonti</vt:lpstr>
      </vt:variant>
      <vt:variant>
        <vt:i4>4</vt:i4>
      </vt:variant>
      <vt:variant>
        <vt:lpstr>Dizains</vt:lpstr>
      </vt:variant>
      <vt:variant>
        <vt:i4>2</vt:i4>
      </vt:variant>
      <vt:variant>
        <vt:lpstr>Slaidu virsraksti</vt:lpstr>
      </vt:variant>
      <vt:variant>
        <vt:i4>13</vt:i4>
      </vt:variant>
    </vt:vector>
  </HeadingPairs>
  <TitlesOfParts>
    <vt:vector size="19" baseType="lpstr">
      <vt:lpstr>Arial</vt:lpstr>
      <vt:lpstr>Calibri</vt:lpstr>
      <vt:lpstr>Source Sans Pro Light</vt:lpstr>
      <vt:lpstr>Tahoma</vt:lpstr>
      <vt:lpstr>Warna Theme</vt:lpstr>
      <vt:lpstr>1_Warna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Vītola</dc:creator>
  <cp:lastModifiedBy>Jānis Negribs</cp:lastModifiedBy>
  <cp:revision>106</cp:revision>
  <dcterms:created xsi:type="dcterms:W3CDTF">2020-08-05T13:15:16Z</dcterms:created>
  <dcterms:modified xsi:type="dcterms:W3CDTF">2023-09-06T08:19:46Z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0x01010023688E783907124CAC1DE37102960518</vt:lpwstr>
  </property>
</Properties>
</file>